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72" r:id="rId3"/>
  </p:sldMasterIdLst>
  <p:notesMasterIdLst>
    <p:notesMasterId r:id="rId75"/>
  </p:notesMasterIdLst>
  <p:sldIdLst>
    <p:sldId id="347" r:id="rId4"/>
    <p:sldId id="263" r:id="rId5"/>
    <p:sldId id="350" r:id="rId6"/>
    <p:sldId id="351" r:id="rId7"/>
    <p:sldId id="349" r:id="rId8"/>
    <p:sldId id="348" r:id="rId9"/>
    <p:sldId id="352" r:id="rId10"/>
    <p:sldId id="286" r:id="rId11"/>
    <p:sldId id="362" r:id="rId12"/>
    <p:sldId id="363" r:id="rId13"/>
    <p:sldId id="361" r:id="rId14"/>
    <p:sldId id="364" r:id="rId15"/>
    <p:sldId id="392" r:id="rId16"/>
    <p:sldId id="393" r:id="rId17"/>
    <p:sldId id="394" r:id="rId18"/>
    <p:sldId id="360" r:id="rId19"/>
    <p:sldId id="366" r:id="rId20"/>
    <p:sldId id="365" r:id="rId21"/>
    <p:sldId id="367" r:id="rId22"/>
    <p:sldId id="359" r:id="rId23"/>
    <p:sldId id="405" r:id="rId24"/>
    <p:sldId id="421" r:id="rId25"/>
    <p:sldId id="422" r:id="rId26"/>
    <p:sldId id="423" r:id="rId27"/>
    <p:sldId id="424" r:id="rId28"/>
    <p:sldId id="399" r:id="rId29"/>
    <p:sldId id="425" r:id="rId30"/>
    <p:sldId id="398" r:id="rId31"/>
    <p:sldId id="426" r:id="rId32"/>
    <p:sldId id="368" r:id="rId33"/>
    <p:sldId id="427" r:id="rId34"/>
    <p:sldId id="372" r:id="rId35"/>
    <p:sldId id="428" r:id="rId36"/>
    <p:sldId id="429" r:id="rId37"/>
    <p:sldId id="430" r:id="rId38"/>
    <p:sldId id="431" r:id="rId39"/>
    <p:sldId id="370" r:id="rId40"/>
    <p:sldId id="373" r:id="rId41"/>
    <p:sldId id="369" r:id="rId42"/>
    <p:sldId id="374" r:id="rId43"/>
    <p:sldId id="358" r:id="rId44"/>
    <p:sldId id="375" r:id="rId45"/>
    <p:sldId id="435" r:id="rId46"/>
    <p:sldId id="434" r:id="rId47"/>
    <p:sldId id="432" r:id="rId48"/>
    <p:sldId id="357" r:id="rId49"/>
    <p:sldId id="377" r:id="rId50"/>
    <p:sldId id="436" r:id="rId51"/>
    <p:sldId id="355" r:id="rId52"/>
    <p:sldId id="380" r:id="rId53"/>
    <p:sldId id="437" r:id="rId54"/>
    <p:sldId id="411" r:id="rId55"/>
    <p:sldId id="353" r:id="rId56"/>
    <p:sldId id="383" r:id="rId57"/>
    <p:sldId id="415" r:id="rId58"/>
    <p:sldId id="356" r:id="rId59"/>
    <p:sldId id="385" r:id="rId60"/>
    <p:sldId id="384" r:id="rId61"/>
    <p:sldId id="386" r:id="rId62"/>
    <p:sldId id="403" r:id="rId63"/>
    <p:sldId id="404" r:id="rId64"/>
    <p:sldId id="416" r:id="rId65"/>
    <p:sldId id="417" r:id="rId66"/>
    <p:sldId id="418" r:id="rId67"/>
    <p:sldId id="354" r:id="rId68"/>
    <p:sldId id="388" r:id="rId69"/>
    <p:sldId id="387" r:id="rId70"/>
    <p:sldId id="389" r:id="rId71"/>
    <p:sldId id="390" r:id="rId72"/>
    <p:sldId id="391" r:id="rId73"/>
    <p:sldId id="438"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000"/>
    <a:srgbClr val="00B0F0"/>
    <a:srgbClr val="0091EA"/>
    <a:srgbClr val="FF0000"/>
    <a:srgbClr val="00B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60"/>
  </p:normalViewPr>
  <p:slideViewPr>
    <p:cSldViewPr>
      <p:cViewPr varScale="1">
        <p:scale>
          <a:sx n="106" d="100"/>
          <a:sy n="106" d="100"/>
        </p:scale>
        <p:origin x="183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10/14/2021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200" b="1" i="0" u="none" strike="noStrike" kern="1200" dirty="0" smtClean="0">
                <a:solidFill>
                  <a:srgbClr val="186B69"/>
                </a:solidFill>
                <a:effectLst/>
                <a:latin typeface="Calibri" panose="020F0502020204030204" pitchFamily="34" charset="0"/>
              </a:rPr>
              <a:t>Propane Lantern</a:t>
            </a:r>
            <a:endParaRPr lang="en-US" sz="1200" b="0"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smtClean="0">
                <a:solidFill>
                  <a:srgbClr val="186B69"/>
                </a:solidFill>
                <a:effectLst/>
                <a:latin typeface="Calibri" panose="020F0502020204030204" pitchFamily="34" charset="0"/>
              </a:rPr>
              <a:t>Flashlight</a:t>
            </a:r>
            <a:endParaRPr lang="en-US" sz="1200" b="0"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smtClean="0">
                <a:solidFill>
                  <a:srgbClr val="186B69"/>
                </a:solidFill>
                <a:effectLst/>
                <a:latin typeface="Calibri" panose="020F0502020204030204" pitchFamily="34" charset="0"/>
              </a:rPr>
              <a:t>Leatherman® Multi-Tool</a:t>
            </a:r>
            <a:endParaRPr lang="en-US" sz="1200" b="0"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smtClean="0">
                <a:solidFill>
                  <a:srgbClr val="186B69"/>
                </a:solidFill>
                <a:effectLst/>
                <a:latin typeface="Calibri" panose="020F0502020204030204" pitchFamily="34" charset="0"/>
              </a:rPr>
              <a:t>Hiking Shoes</a:t>
            </a:r>
            <a:endParaRPr lang="en-US" sz="1200" b="0" i="0" u="none" strike="noStrike" dirty="0" smtClean="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1089E94-532B-494D-AD7A-712B16D9F5AA}" type="slidenum">
              <a:rPr lang="en-US" smtClean="0"/>
              <a:pPr/>
              <a:t>47</a:t>
            </a:fld>
            <a:endParaRPr lang="en-US"/>
          </a:p>
        </p:txBody>
      </p:sp>
    </p:spTree>
    <p:extLst>
      <p:ext uri="{BB962C8B-B14F-4D97-AF65-F5344CB8AC3E}">
        <p14:creationId xmlns:p14="http://schemas.microsoft.com/office/powerpoint/2010/main" val="381445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604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317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0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10/14/2021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481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solidFill>
                  <a:prstClr val="black">
                    <a:tint val="75000"/>
                  </a:prstClr>
                </a:solidFill>
              </a:rPr>
              <a:pPr/>
              <a:t>10/14/2021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91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solidFill>
                  <a:prstClr val="black">
                    <a:tint val="75000"/>
                  </a:prstClr>
                </a:solidFill>
              </a:rPr>
              <a:pPr/>
              <a:t>10/14/2021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53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prstClr val="black">
                    <a:tint val="75000"/>
                  </a:prstClr>
                </a:solidFill>
              </a:rPr>
              <a:pPr/>
              <a:t>10/14/2021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25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545F7-77F9-4401-AA0E-BF14C26D8903}"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10/14/2021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63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10/14/2021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628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77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61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545F7-77F9-4401-AA0E-BF14C26D8903}"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545F7-77F9-4401-AA0E-BF14C26D8903}" type="datetimeFigureOut">
              <a:rPr lang="en-US" smtClean="0"/>
              <a:pPr/>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545F7-77F9-4401-AA0E-BF14C26D8903}" type="datetimeFigureOut">
              <a:rPr lang="en-US" smtClean="0"/>
              <a:pPr/>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545F7-77F9-4401-AA0E-BF14C26D8903}" type="datetimeFigureOut">
              <a:rPr lang="en-US" smtClean="0"/>
              <a:pPr/>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545F7-77F9-4401-AA0E-BF14C26D8903}"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545F7-77F9-4401-AA0E-BF14C26D8903}"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545F7-77F9-4401-AA0E-BF14C26D8903}" type="datetimeFigureOut">
              <a:rPr lang="en-US" smtClean="0"/>
              <a:pPr/>
              <a:t>10/14/2021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E0586-5A1C-41FD-AA9D-07A4E729E6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10/14/2021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6096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www.freepatentsonline.com/search.html"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4fLyn0OjemU" TargetMode="External"/><Relationship Id="rId2" Type="http://schemas.openxmlformats.org/officeDocument/2006/relationships/hyperlink" Target="https://biz.libretexts.org/Bookshelves/Business/Entrepreneurship/Book%3A_Getting_Started_as_an_Entrepreneur_(Wikibook)/05%3A_Company/5.06%3A_A_Failure_Success_Story" TargetMode="External"/><Relationship Id="rId1" Type="http://schemas.openxmlformats.org/officeDocument/2006/relationships/slideLayout" Target="../slideLayouts/slideLayout13.xml"/><Relationship Id="rId4" Type="http://schemas.openxmlformats.org/officeDocument/2006/relationships/hyperlink" Target="https://www.cnn.com/2014/04/07/tech/are-flying-cars-finally-becoming-a-reality/index.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google.com/?tbm=pts"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hyperlink" Target="https://www.robot-academy.com/"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txBox="1">
            <a:spLocks noChangeArrowheads="1"/>
          </p:cNvSpPr>
          <p:nvPr/>
        </p:nvSpPr>
        <p:spPr>
          <a:xfrm>
            <a:off x="5562600" y="2702625"/>
            <a:ext cx="3352800" cy="1180546"/>
          </a:xfrm>
          <a:prstGeom prst="rect">
            <a:avLst/>
          </a:prstGeom>
          <a:extLst>
            <a:ext uri="{AF507438-7753-43E0-B8FC-AC1667EBCBE1}">
              <a14:hiddenEffects xmlns:a14="http://schemas.microsoft.com/office/drawing/2010/main">
                <a:effectLst>
                  <a:outerShdw dist="17961" dir="2700000" algn="ctr" rotWithShape="0">
                    <a:schemeClr val="bg1"/>
                  </a:outerShdw>
                </a:effectLst>
              </a14:hiddenEffects>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600" dirty="0" smtClean="0">
                <a:solidFill>
                  <a:schemeClr val="bg1"/>
                </a:solidFill>
              </a:rPr>
              <a:t>Inventing Merit Badge</a:t>
            </a:r>
            <a:endParaRPr lang="ru-RU" sz="4600" dirty="0">
              <a:solidFill>
                <a:schemeClr val="bg1"/>
              </a:solidFill>
            </a:endParaRPr>
          </a:p>
        </p:txBody>
      </p:sp>
      <p:sp>
        <p:nvSpPr>
          <p:cNvPr id="9" name="Rectangle 8"/>
          <p:cNvSpPr txBox="1">
            <a:spLocks noChangeArrowheads="1"/>
          </p:cNvSpPr>
          <p:nvPr/>
        </p:nvSpPr>
        <p:spPr>
          <a:xfrm>
            <a:off x="5868095" y="3931761"/>
            <a:ext cx="2659380" cy="564039"/>
          </a:xfrm>
          <a:prstGeom prst="rect">
            <a:avLst/>
          </a:prstGeom>
          <a:extLst>
            <a:ext uri="{AF507438-7753-43E0-B8FC-AC1667EBCBE1}">
              <a14:hiddenEffects xmlns:a14="http://schemas.microsoft.com/office/drawing/2010/main">
                <a:effectLst>
                  <a:outerShdw dist="17961" dir="2700000" algn="ctr" rotWithShape="0">
                    <a:schemeClr val="bg1"/>
                  </a:outerShdw>
                </a:effectLst>
              </a14:hiddenEffects>
            </a:ext>
          </a:extLst>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chemeClr val="bg1"/>
                </a:solidFill>
              </a:rPr>
              <a:t>Troop 344 and 9344</a:t>
            </a:r>
          </a:p>
          <a:p>
            <a:pPr marL="0" indent="0" algn="ctr">
              <a:buFont typeface="Arial" pitchFamily="34" charset="0"/>
              <a:buNone/>
            </a:pPr>
            <a:r>
              <a:rPr lang="en-US" sz="2400" dirty="0" smtClean="0">
                <a:solidFill>
                  <a:schemeClr val="bg1"/>
                </a:solidFill>
              </a:rPr>
              <a:t>Pemberville, OH</a:t>
            </a:r>
            <a:endParaRPr lang="ru-RU" sz="24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299" y="4876800"/>
            <a:ext cx="1393402" cy="1393402"/>
          </a:xfrm>
          <a:prstGeom prst="rect">
            <a:avLst/>
          </a:prstGeom>
        </p:spPr>
      </p:pic>
    </p:spTree>
    <p:extLst>
      <p:ext uri="{BB962C8B-B14F-4D97-AF65-F5344CB8AC3E}">
        <p14:creationId xmlns:p14="http://schemas.microsoft.com/office/powerpoint/2010/main" val="20499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Inventors and Inventions</a:t>
            </a:r>
            <a:endParaRPr lang="en-US" dirty="0"/>
          </a:p>
        </p:txBody>
      </p:sp>
      <p:sp>
        <p:nvSpPr>
          <p:cNvPr id="3" name="Content Placeholder 2"/>
          <p:cNvSpPr>
            <a:spLocks noGrp="1"/>
          </p:cNvSpPr>
          <p:nvPr>
            <p:ph idx="1"/>
          </p:nvPr>
        </p:nvSpPr>
        <p:spPr>
          <a:xfrm>
            <a:off x="152400" y="1600200"/>
            <a:ext cx="3962400" cy="4525963"/>
          </a:xfrm>
        </p:spPr>
        <p:txBody>
          <a:bodyPr>
            <a:normAutofit/>
          </a:bodyPr>
          <a:lstStyle/>
          <a:p>
            <a:pPr marL="274955" indent="-262255">
              <a:spcBef>
                <a:spcPts val="600"/>
              </a:spcBef>
              <a:buSzPct val="81578"/>
              <a:tabLst>
                <a:tab pos="275590" algn="l"/>
                <a:tab pos="4997450" algn="l"/>
              </a:tabLst>
            </a:pPr>
            <a:r>
              <a:rPr lang="en-US" sz="2000" spc="-80" dirty="0">
                <a:solidFill>
                  <a:schemeClr val="bg1"/>
                </a:solidFill>
                <a:cs typeface="Gill Sans MT"/>
              </a:rPr>
              <a:t>Create </a:t>
            </a:r>
            <a:r>
              <a:rPr lang="en-US" sz="2000" spc="-30" dirty="0">
                <a:solidFill>
                  <a:schemeClr val="bg1"/>
                </a:solidFill>
                <a:cs typeface="Gill Sans MT"/>
              </a:rPr>
              <a:t>new</a:t>
            </a:r>
            <a:r>
              <a:rPr lang="en-US" sz="2000" spc="75" dirty="0">
                <a:solidFill>
                  <a:schemeClr val="bg1"/>
                </a:solidFill>
                <a:cs typeface="Gill Sans MT"/>
              </a:rPr>
              <a:t> </a:t>
            </a:r>
            <a:r>
              <a:rPr lang="en-US" sz="2000" spc="-75" dirty="0">
                <a:solidFill>
                  <a:schemeClr val="bg1"/>
                </a:solidFill>
                <a:cs typeface="Gill Sans MT"/>
              </a:rPr>
              <a:t>products</a:t>
            </a:r>
            <a:r>
              <a:rPr lang="en-US" sz="2000" spc="-5" dirty="0">
                <a:solidFill>
                  <a:schemeClr val="bg1"/>
                </a:solidFill>
                <a:cs typeface="Gill Sans MT"/>
              </a:rPr>
              <a:t> </a:t>
            </a:r>
            <a:r>
              <a:rPr lang="en-US" sz="2000" spc="-80" dirty="0" smtClean="0">
                <a:solidFill>
                  <a:schemeClr val="bg1"/>
                </a:solidFill>
                <a:cs typeface="Gill Sans MT"/>
              </a:rPr>
              <a:t>to </a:t>
            </a:r>
            <a:r>
              <a:rPr lang="en-US" sz="2000" spc="-90" dirty="0" smtClean="0">
                <a:solidFill>
                  <a:schemeClr val="bg1"/>
                </a:solidFill>
                <a:cs typeface="Gill Sans MT"/>
              </a:rPr>
              <a:t>sell</a:t>
            </a:r>
            <a:endParaRPr lang="en-US" sz="2000" dirty="0">
              <a:solidFill>
                <a:schemeClr val="bg1"/>
              </a:solidFill>
              <a:cs typeface="Gill Sans MT"/>
            </a:endParaRPr>
          </a:p>
          <a:p>
            <a:pPr marL="274955" indent="-262255">
              <a:spcBef>
                <a:spcPts val="600"/>
              </a:spcBef>
              <a:buSzPct val="81578"/>
              <a:tabLst>
                <a:tab pos="275590" algn="l"/>
                <a:tab pos="3056890" algn="l"/>
                <a:tab pos="4644390" algn="l"/>
                <a:tab pos="5285740" algn="l"/>
              </a:tabLst>
            </a:pPr>
            <a:r>
              <a:rPr lang="en-US" sz="2000" spc="-70" dirty="0">
                <a:solidFill>
                  <a:schemeClr val="bg1"/>
                </a:solidFill>
                <a:cs typeface="Gill Sans MT"/>
              </a:rPr>
              <a:t>More</a:t>
            </a:r>
            <a:r>
              <a:rPr lang="en-US" sz="2000" spc="-5" dirty="0">
                <a:solidFill>
                  <a:schemeClr val="bg1"/>
                </a:solidFill>
                <a:cs typeface="Gill Sans MT"/>
              </a:rPr>
              <a:t> </a:t>
            </a:r>
            <a:r>
              <a:rPr lang="en-US" sz="2000" spc="-40" dirty="0" smtClean="0">
                <a:solidFill>
                  <a:schemeClr val="bg1"/>
                </a:solidFill>
                <a:cs typeface="Gill Sans MT"/>
              </a:rPr>
              <a:t>efficient </a:t>
            </a:r>
            <a:r>
              <a:rPr lang="en-US" sz="2000" spc="-75" dirty="0" smtClean="0">
                <a:solidFill>
                  <a:schemeClr val="bg1"/>
                </a:solidFill>
                <a:cs typeface="Gill Sans MT"/>
              </a:rPr>
              <a:t>ways</a:t>
            </a:r>
            <a:r>
              <a:rPr lang="en-US" sz="2000" spc="-5" dirty="0" smtClean="0">
                <a:solidFill>
                  <a:schemeClr val="bg1"/>
                </a:solidFill>
                <a:cs typeface="Gill Sans MT"/>
              </a:rPr>
              <a:t> </a:t>
            </a:r>
            <a:r>
              <a:rPr lang="en-US" sz="2000" spc="-80" dirty="0" smtClean="0">
                <a:solidFill>
                  <a:schemeClr val="bg1"/>
                </a:solidFill>
                <a:cs typeface="Gill Sans MT"/>
              </a:rPr>
              <a:t>to </a:t>
            </a:r>
            <a:r>
              <a:rPr lang="en-US" sz="2000" spc="-20" dirty="0" smtClean="0">
                <a:solidFill>
                  <a:schemeClr val="bg1"/>
                </a:solidFill>
                <a:cs typeface="Gill Sans MT"/>
              </a:rPr>
              <a:t>do </a:t>
            </a:r>
            <a:r>
              <a:rPr lang="en-US" sz="2000" spc="-75" dirty="0" smtClean="0">
                <a:solidFill>
                  <a:schemeClr val="bg1"/>
                </a:solidFill>
                <a:cs typeface="Gill Sans MT"/>
              </a:rPr>
              <a:t>things</a:t>
            </a:r>
            <a:endParaRPr lang="en-US" sz="2000" dirty="0">
              <a:solidFill>
                <a:schemeClr val="bg1"/>
              </a:solidFill>
              <a:cs typeface="Gill Sans MT"/>
            </a:endParaRPr>
          </a:p>
          <a:p>
            <a:pPr marL="274955" indent="-262255">
              <a:spcBef>
                <a:spcPts val="600"/>
              </a:spcBef>
              <a:buSzPct val="81578"/>
              <a:tabLst>
                <a:tab pos="275590" algn="l"/>
                <a:tab pos="1736089" algn="l"/>
                <a:tab pos="2558415" algn="l"/>
              </a:tabLst>
            </a:pPr>
            <a:r>
              <a:rPr lang="en-US" sz="2000" spc="-50" dirty="0" smtClean="0">
                <a:solidFill>
                  <a:schemeClr val="bg1"/>
                </a:solidFill>
                <a:cs typeface="Gill Sans MT"/>
              </a:rPr>
              <a:t>Extend </a:t>
            </a:r>
            <a:r>
              <a:rPr lang="en-US" sz="2000" spc="-15" dirty="0" smtClean="0">
                <a:solidFill>
                  <a:schemeClr val="bg1"/>
                </a:solidFill>
                <a:cs typeface="Gill Sans MT"/>
              </a:rPr>
              <a:t>and </a:t>
            </a:r>
            <a:r>
              <a:rPr lang="en-US" sz="2000" spc="-80" dirty="0" smtClean="0">
                <a:solidFill>
                  <a:schemeClr val="bg1"/>
                </a:solidFill>
                <a:cs typeface="Gill Sans MT"/>
              </a:rPr>
              <a:t>improve </a:t>
            </a:r>
            <a:r>
              <a:rPr lang="en-US" sz="2000" spc="-85" dirty="0">
                <a:solidFill>
                  <a:schemeClr val="bg1"/>
                </a:solidFill>
                <a:cs typeface="Gill Sans MT"/>
              </a:rPr>
              <a:t>life </a:t>
            </a:r>
            <a:r>
              <a:rPr lang="en-US" sz="2000" spc="-40" dirty="0">
                <a:solidFill>
                  <a:schemeClr val="bg1"/>
                </a:solidFill>
                <a:cs typeface="Gill Sans MT"/>
              </a:rPr>
              <a:t>of</a:t>
            </a:r>
            <a:r>
              <a:rPr lang="en-US" sz="2000" spc="105" dirty="0">
                <a:solidFill>
                  <a:schemeClr val="bg1"/>
                </a:solidFill>
                <a:cs typeface="Gill Sans MT"/>
              </a:rPr>
              <a:t> </a:t>
            </a:r>
            <a:r>
              <a:rPr lang="en-US" sz="2000" spc="-95" dirty="0">
                <a:solidFill>
                  <a:schemeClr val="bg1"/>
                </a:solidFill>
                <a:cs typeface="Gill Sans MT"/>
              </a:rPr>
              <a:t>citizens</a:t>
            </a:r>
            <a:endParaRPr lang="en-US" sz="2000" dirty="0">
              <a:solidFill>
                <a:schemeClr val="bg1"/>
              </a:solidFill>
              <a:cs typeface="Gill Sans MT"/>
            </a:endParaRPr>
          </a:p>
          <a:p>
            <a:pPr marL="274955" indent="-262255">
              <a:spcBef>
                <a:spcPts val="600"/>
              </a:spcBef>
              <a:buSzPct val="81578"/>
              <a:tabLst>
                <a:tab pos="275590" algn="l"/>
              </a:tabLst>
            </a:pPr>
            <a:r>
              <a:rPr lang="en-US" sz="2000" spc="-75" dirty="0">
                <a:solidFill>
                  <a:schemeClr val="bg1"/>
                </a:solidFill>
                <a:cs typeface="Gill Sans MT"/>
              </a:rPr>
              <a:t>Provide </a:t>
            </a:r>
            <a:r>
              <a:rPr lang="en-US" sz="2000" spc="-70" dirty="0">
                <a:solidFill>
                  <a:schemeClr val="bg1"/>
                </a:solidFill>
                <a:cs typeface="Gill Sans MT"/>
              </a:rPr>
              <a:t>more </a:t>
            </a:r>
            <a:r>
              <a:rPr lang="en-US" sz="2000" spc="-95" dirty="0">
                <a:solidFill>
                  <a:schemeClr val="bg1"/>
                </a:solidFill>
                <a:cs typeface="Gill Sans MT"/>
              </a:rPr>
              <a:t>leisure </a:t>
            </a:r>
            <a:r>
              <a:rPr lang="en-US" sz="2000" spc="-60" dirty="0">
                <a:solidFill>
                  <a:schemeClr val="bg1"/>
                </a:solidFill>
                <a:cs typeface="Gill Sans MT"/>
              </a:rPr>
              <a:t>time </a:t>
            </a:r>
            <a:r>
              <a:rPr lang="en-US" sz="2000" spc="-120" dirty="0" smtClean="0">
                <a:solidFill>
                  <a:schemeClr val="bg1"/>
                </a:solidFill>
                <a:cs typeface="Gill Sans MT"/>
              </a:rPr>
              <a:t>for </a:t>
            </a:r>
            <a:r>
              <a:rPr lang="en-US" sz="2000" spc="-90" dirty="0" smtClean="0">
                <a:solidFill>
                  <a:schemeClr val="bg1"/>
                </a:solidFill>
                <a:cs typeface="Gill Sans MT"/>
              </a:rPr>
              <a:t>recreation</a:t>
            </a:r>
            <a:endParaRPr lang="en-US" sz="2000" dirty="0">
              <a:solidFill>
                <a:schemeClr val="bg1"/>
              </a:solidFill>
              <a:cs typeface="Gill Sans MT"/>
            </a:endParaRPr>
          </a:p>
          <a:p>
            <a:pPr marL="274955" indent="-262255">
              <a:spcBef>
                <a:spcPts val="600"/>
              </a:spcBef>
              <a:buSzPct val="81578"/>
              <a:buFont typeface="Gill Sans MT"/>
              <a:buChar char="•"/>
              <a:tabLst>
                <a:tab pos="275590" algn="l"/>
                <a:tab pos="3303904" algn="l"/>
                <a:tab pos="4211955" algn="l"/>
                <a:tab pos="4752975" algn="l"/>
              </a:tabLst>
            </a:pPr>
            <a:r>
              <a:rPr lang="en-US" sz="2000" spc="-30" dirty="0">
                <a:solidFill>
                  <a:schemeClr val="bg1"/>
                </a:solidFill>
                <a:cs typeface="Gill Sans MT"/>
              </a:rPr>
              <a:t>Makes life more enjoyable</a:t>
            </a:r>
            <a:endParaRPr lang="en-US" sz="2000" dirty="0">
              <a:solidFill>
                <a:schemeClr val="bg1"/>
              </a:solidFill>
              <a:cs typeface="Gill Sans MT"/>
            </a:endParaRPr>
          </a:p>
          <a:p>
            <a:pPr>
              <a:spcBef>
                <a:spcPts val="600"/>
              </a:spcBef>
            </a:pPr>
            <a:endParaRPr lang="en-US" sz="2000" dirty="0"/>
          </a:p>
        </p:txBody>
      </p:sp>
      <p:pic>
        <p:nvPicPr>
          <p:cNvPr id="5" name="Picture 4"/>
          <p:cNvPicPr>
            <a:picLocks noChangeAspect="1"/>
          </p:cNvPicPr>
          <p:nvPr/>
        </p:nvPicPr>
        <p:blipFill>
          <a:blip r:embed="rId2"/>
          <a:stretch>
            <a:fillRect/>
          </a:stretch>
        </p:blipFill>
        <p:spPr>
          <a:xfrm>
            <a:off x="4114800" y="1417638"/>
            <a:ext cx="4800600" cy="3200400"/>
          </a:xfrm>
          <a:prstGeom prst="rect">
            <a:avLst/>
          </a:prstGeom>
        </p:spPr>
      </p:pic>
    </p:spTree>
    <p:extLst>
      <p:ext uri="{BB962C8B-B14F-4D97-AF65-F5344CB8AC3E}">
        <p14:creationId xmlns:p14="http://schemas.microsoft.com/office/powerpoint/2010/main" val="106441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smtClean="0">
                <a:solidFill>
                  <a:srgbClr val="4D4D4D"/>
                </a:solidFill>
              </a:rPr>
              <a:t>Requirement 1</a:t>
            </a:r>
            <a:endParaRPr lang="en-US" sz="3600" dirty="0">
              <a:solidFill>
                <a:srgbClr val="4D4D4D"/>
              </a:solidFill>
            </a:endParaRPr>
          </a:p>
        </p:txBody>
      </p:sp>
      <p:sp>
        <p:nvSpPr>
          <p:cNvPr id="4" name="TextBox 3"/>
          <p:cNvSpPr txBox="1"/>
          <p:nvPr/>
        </p:nvSpPr>
        <p:spPr>
          <a:xfrm>
            <a:off x="2286000" y="1752600"/>
            <a:ext cx="6096000" cy="1938992"/>
          </a:xfrm>
          <a:prstGeom prst="rect">
            <a:avLst/>
          </a:prstGeom>
          <a:noFill/>
        </p:spPr>
        <p:txBody>
          <a:bodyPr wrap="square" rtlCol="0">
            <a:spAutoFit/>
          </a:bodyPr>
          <a:lstStyle/>
          <a:p>
            <a:pPr lvl="0" eaLnBrk="0" fontAlgn="base" hangingPunct="0">
              <a:spcBef>
                <a:spcPct val="0"/>
              </a:spcBef>
              <a:spcAft>
                <a:spcPct val="0"/>
              </a:spcAft>
            </a:pPr>
            <a:r>
              <a:rPr lang="en-US" altLang="en-US" sz="2000" dirty="0">
                <a:solidFill>
                  <a:srgbClr val="000000"/>
                </a:solidFill>
                <a:latin typeface="Arial" panose="020B0604020202020204" pitchFamily="34" charset="0"/>
              </a:rPr>
              <a:t>In your own words, define inventing. Then do the following:</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Explain to your merit badge councilor the role of inventors and their inventions in the economic development of the United States. </a:t>
            </a:r>
          </a:p>
          <a:p>
            <a:pPr marL="800100" lvl="1" indent="-342900" eaLnBrk="0" fontAlgn="base" hangingPunct="0">
              <a:spcBef>
                <a:spcPct val="0"/>
              </a:spcBef>
              <a:spcAft>
                <a:spcPct val="0"/>
              </a:spcAft>
              <a:buFont typeface="+mj-lt"/>
              <a:buAutoNum type="alphaLcPeriod"/>
            </a:pPr>
            <a:r>
              <a:rPr lang="en-US" altLang="en-US" sz="1600" dirty="0">
                <a:solidFill>
                  <a:srgbClr val="C00000"/>
                </a:solidFill>
                <a:latin typeface="Arial" panose="020B0604020202020204" pitchFamily="34" charset="0"/>
              </a:rPr>
              <a:t>List three inventions and how they have helped humankind.</a:t>
            </a:r>
            <a:endParaRPr lang="en-US" sz="1900" dirty="0">
              <a:solidFill>
                <a:srgbClr val="C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8481"/>
            <a:ext cx="1295400" cy="1295400"/>
          </a:xfrm>
          <a:prstGeom prst="rect">
            <a:avLst/>
          </a:prstGeom>
        </p:spPr>
      </p:pic>
    </p:spTree>
    <p:extLst>
      <p:ext uri="{BB962C8B-B14F-4D97-AF65-F5344CB8AC3E}">
        <p14:creationId xmlns:p14="http://schemas.microsoft.com/office/powerpoint/2010/main" val="1534040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Ford</a:t>
            </a:r>
            <a:endParaRPr lang="en-US" dirty="0"/>
          </a:p>
        </p:txBody>
      </p:sp>
      <p:sp>
        <p:nvSpPr>
          <p:cNvPr id="3" name="Content Placeholder 2"/>
          <p:cNvSpPr>
            <a:spLocks noGrp="1"/>
          </p:cNvSpPr>
          <p:nvPr>
            <p:ph idx="1"/>
          </p:nvPr>
        </p:nvSpPr>
        <p:spPr>
          <a:xfrm>
            <a:off x="4267200" y="1600201"/>
            <a:ext cx="4419600" cy="4800599"/>
          </a:xfrm>
        </p:spPr>
        <p:txBody>
          <a:bodyPr>
            <a:normAutofit fontScale="92500"/>
          </a:bodyPr>
          <a:lstStyle/>
          <a:p>
            <a:r>
              <a:rPr lang="en-US" sz="2200" dirty="0"/>
              <a:t>In 1913, Henry Ford adopted the assembly line </a:t>
            </a:r>
            <a:r>
              <a:rPr lang="en-US" sz="2200" dirty="0" smtClean="0"/>
              <a:t>manufacturing process</a:t>
            </a:r>
            <a:r>
              <a:rPr lang="en-US" sz="2200" dirty="0"/>
              <a:t>, revolutionizing the automobile industry. </a:t>
            </a:r>
            <a:endParaRPr lang="en-US" sz="2200" dirty="0" smtClean="0"/>
          </a:p>
          <a:p>
            <a:r>
              <a:rPr lang="en-US" sz="2200" dirty="0" smtClean="0"/>
              <a:t>By 1915</a:t>
            </a:r>
            <a:r>
              <a:rPr lang="en-US" sz="2200" dirty="0"/>
              <a:t>, the millionth Model T had rolled off the assembly line.</a:t>
            </a:r>
          </a:p>
          <a:p>
            <a:r>
              <a:rPr lang="en-US" sz="2200" dirty="0"/>
              <a:t>At an average cost of about $500 each, cars became </a:t>
            </a:r>
            <a:r>
              <a:rPr lang="en-US" sz="2200" dirty="0" smtClean="0"/>
              <a:t>affordable for </a:t>
            </a:r>
            <a:r>
              <a:rPr lang="en-US" sz="2200" dirty="0"/>
              <a:t>the first time for many American families. </a:t>
            </a:r>
            <a:endParaRPr lang="en-US" sz="2200" dirty="0" smtClean="0"/>
          </a:p>
          <a:p>
            <a:r>
              <a:rPr lang="en-US" sz="2200" dirty="0" smtClean="0"/>
              <a:t>The widespread availability </a:t>
            </a:r>
            <a:r>
              <a:rPr lang="en-US" sz="2200" dirty="0"/>
              <a:t>of cars created the need for a range of innovations:</a:t>
            </a:r>
          </a:p>
          <a:p>
            <a:pPr lvl="1"/>
            <a:r>
              <a:rPr lang="en-US" sz="2200" dirty="0" smtClean="0"/>
              <a:t>New </a:t>
            </a:r>
            <a:r>
              <a:rPr lang="en-US" sz="2200" dirty="0"/>
              <a:t>road systems, laws, service stations, and repair shops.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752600"/>
            <a:ext cx="3810000" cy="2806700"/>
          </a:xfrm>
          <a:prstGeom prst="rect">
            <a:avLst/>
          </a:prstGeom>
        </p:spPr>
      </p:pic>
    </p:spTree>
    <p:extLst>
      <p:ext uri="{BB962C8B-B14F-4D97-AF65-F5344CB8AC3E}">
        <p14:creationId xmlns:p14="http://schemas.microsoft.com/office/powerpoint/2010/main" val="292092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Cyrus </a:t>
            </a:r>
            <a:r>
              <a:rPr lang="en-US" dirty="0" smtClean="0"/>
              <a:t>McCormick</a:t>
            </a:r>
            <a:endParaRPr lang="en-US" dirty="0"/>
          </a:p>
        </p:txBody>
      </p:sp>
      <p:sp>
        <p:nvSpPr>
          <p:cNvPr id="3" name="Content Placeholder 2"/>
          <p:cNvSpPr>
            <a:spLocks noGrp="1"/>
          </p:cNvSpPr>
          <p:nvPr>
            <p:ph idx="1"/>
          </p:nvPr>
        </p:nvSpPr>
        <p:spPr>
          <a:xfrm>
            <a:off x="152400" y="1219201"/>
            <a:ext cx="4648200" cy="3886199"/>
          </a:xfrm>
        </p:spPr>
        <p:txBody>
          <a:bodyPr>
            <a:normAutofit fontScale="85000" lnSpcReduction="10000"/>
          </a:bodyPr>
          <a:lstStyle/>
          <a:p>
            <a:r>
              <a:rPr lang="en-US" sz="2400" dirty="0"/>
              <a:t>Cyrus McCormick is called the “father of modern agriculture</a:t>
            </a:r>
            <a:r>
              <a:rPr lang="en-US" sz="2400" dirty="0" smtClean="0"/>
              <a:t>” because </a:t>
            </a:r>
            <a:r>
              <a:rPr lang="en-US" sz="2400" dirty="0"/>
              <a:t>he invented the first successful mechanical reaper </a:t>
            </a:r>
            <a:r>
              <a:rPr lang="en-US" sz="2400" dirty="0" smtClean="0"/>
              <a:t>in 1831 </a:t>
            </a:r>
            <a:r>
              <a:rPr lang="en-US" sz="2400" dirty="0"/>
              <a:t>when he was 22 years old. </a:t>
            </a:r>
            <a:endParaRPr lang="en-US" sz="2400" dirty="0" smtClean="0"/>
          </a:p>
          <a:p>
            <a:r>
              <a:rPr lang="en-US" sz="2400" dirty="0" smtClean="0"/>
              <a:t>With </a:t>
            </a:r>
            <a:r>
              <a:rPr lang="en-US" sz="2400" dirty="0"/>
              <a:t>his reaper, </a:t>
            </a:r>
            <a:r>
              <a:rPr lang="en-US" sz="2400" dirty="0" smtClean="0"/>
              <a:t>McCormick single-handedly </a:t>
            </a:r>
            <a:r>
              <a:rPr lang="en-US" sz="2400" dirty="0"/>
              <a:t>increased the potential yield of farming at </a:t>
            </a:r>
            <a:r>
              <a:rPr lang="en-US" sz="2400" dirty="0" smtClean="0"/>
              <a:t>least tenfold</a:t>
            </a:r>
            <a:r>
              <a:rPr lang="en-US" sz="2400" dirty="0"/>
              <a:t>, with a minimum of effort by farmers. </a:t>
            </a:r>
            <a:endParaRPr lang="en-US" sz="2400" dirty="0" smtClean="0"/>
          </a:p>
          <a:p>
            <a:r>
              <a:rPr lang="en-US" sz="2400" dirty="0" smtClean="0"/>
              <a:t>The </a:t>
            </a:r>
            <a:r>
              <a:rPr lang="en-US" sz="2400" dirty="0"/>
              <a:t>reaper </a:t>
            </a:r>
            <a:r>
              <a:rPr lang="en-US" sz="2400" dirty="0" smtClean="0"/>
              <a:t>was the </a:t>
            </a:r>
            <a:r>
              <a:rPr lang="en-US" sz="2400" dirty="0"/>
              <a:t>beginning of a new mechanical harvesting industry </a:t>
            </a:r>
            <a:r>
              <a:rPr lang="en-US" sz="2400" dirty="0" smtClean="0"/>
              <a:t>that made </a:t>
            </a:r>
            <a:r>
              <a:rPr lang="en-US" sz="2400" dirty="0"/>
              <a:t>significant contributions to the prosperity of Americans.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295400"/>
            <a:ext cx="1913399" cy="24977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680" y="3973534"/>
            <a:ext cx="3652838" cy="2263731"/>
          </a:xfrm>
          <a:prstGeom prst="rect">
            <a:avLst/>
          </a:prstGeom>
        </p:spPr>
      </p:pic>
    </p:spTree>
    <p:extLst>
      <p:ext uri="{BB962C8B-B14F-4D97-AF65-F5344CB8AC3E}">
        <p14:creationId xmlns:p14="http://schemas.microsoft.com/office/powerpoint/2010/main" val="787300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 </a:t>
            </a:r>
            <a:r>
              <a:rPr lang="en-US" dirty="0" err="1" smtClean="0"/>
              <a:t>Kilby</a:t>
            </a:r>
            <a:endParaRPr lang="en-US" dirty="0"/>
          </a:p>
        </p:txBody>
      </p:sp>
      <p:sp>
        <p:nvSpPr>
          <p:cNvPr id="3" name="Content Placeholder 2"/>
          <p:cNvSpPr>
            <a:spLocks noGrp="1"/>
          </p:cNvSpPr>
          <p:nvPr>
            <p:ph idx="1"/>
          </p:nvPr>
        </p:nvSpPr>
        <p:spPr>
          <a:xfrm>
            <a:off x="4495800" y="1524000"/>
            <a:ext cx="4191000" cy="4571999"/>
          </a:xfrm>
        </p:spPr>
        <p:txBody>
          <a:bodyPr>
            <a:normAutofit fontScale="92500"/>
          </a:bodyPr>
          <a:lstStyle/>
          <a:p>
            <a:r>
              <a:rPr lang="en-US" sz="2400" dirty="0"/>
              <a:t>For one invention alone, Jack </a:t>
            </a:r>
            <a:r>
              <a:rPr lang="en-US" sz="2400" dirty="0" err="1"/>
              <a:t>Kilby</a:t>
            </a:r>
            <a:r>
              <a:rPr lang="en-US" sz="2400" dirty="0"/>
              <a:t> can be </a:t>
            </a:r>
            <a:r>
              <a:rPr lang="en-US" sz="2400" dirty="0" smtClean="0"/>
              <a:t>justly considered </a:t>
            </a:r>
            <a:r>
              <a:rPr lang="en-US" sz="2400" dirty="0"/>
              <a:t>one of the greatest electrical </a:t>
            </a:r>
            <a:r>
              <a:rPr lang="en-US" sz="2400" dirty="0" smtClean="0"/>
              <a:t>engineers of </a:t>
            </a:r>
            <a:r>
              <a:rPr lang="en-US" sz="2400" dirty="0"/>
              <a:t>all time. </a:t>
            </a:r>
            <a:endParaRPr lang="en-US" sz="2400" dirty="0" smtClean="0"/>
          </a:p>
          <a:p>
            <a:r>
              <a:rPr lang="en-US" sz="2400" dirty="0" smtClean="0"/>
              <a:t>He </a:t>
            </a:r>
            <a:r>
              <a:rPr lang="en-US" sz="2400" dirty="0"/>
              <a:t>invented the </a:t>
            </a:r>
            <a:r>
              <a:rPr lang="en-US" sz="2400" i="1" dirty="0" smtClean="0"/>
              <a:t>monolithic integrated </a:t>
            </a:r>
            <a:r>
              <a:rPr lang="en-US" sz="2400" i="1" dirty="0"/>
              <a:t>circuit, </a:t>
            </a:r>
            <a:r>
              <a:rPr lang="en-US" sz="2400" dirty="0"/>
              <a:t>or </a:t>
            </a:r>
            <a:r>
              <a:rPr lang="en-US" sz="2400" i="1" dirty="0"/>
              <a:t>microchip, </a:t>
            </a:r>
            <a:r>
              <a:rPr lang="en-US" sz="2400" dirty="0"/>
              <a:t>which </a:t>
            </a:r>
            <a:r>
              <a:rPr lang="en-US" sz="2400" dirty="0" smtClean="0"/>
              <a:t>made </a:t>
            </a:r>
            <a:r>
              <a:rPr lang="en-US" sz="2400" i="1" dirty="0" smtClean="0"/>
              <a:t>microprocessors </a:t>
            </a:r>
            <a:r>
              <a:rPr lang="en-US" sz="2400" dirty="0"/>
              <a:t>possible, thereby </a:t>
            </a:r>
            <a:r>
              <a:rPr lang="en-US" sz="2400" dirty="0" smtClean="0"/>
              <a:t>allowing high-speed </a:t>
            </a:r>
            <a:r>
              <a:rPr lang="en-US" sz="2400" dirty="0"/>
              <a:t>computing and </a:t>
            </a:r>
            <a:r>
              <a:rPr lang="en-US" sz="2400" dirty="0" smtClean="0"/>
              <a:t>communications systems </a:t>
            </a:r>
            <a:r>
              <a:rPr lang="en-US" sz="2400" dirty="0"/>
              <a:t>to become efficient, convenient</a:t>
            </a:r>
            <a:r>
              <a:rPr lang="en-US" sz="2400" dirty="0" smtClean="0"/>
              <a:t>, affordable</a:t>
            </a:r>
            <a:r>
              <a:rPr lang="en-US" sz="2400" dirty="0"/>
              <a:t>, and used everywhere.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8048"/>
          <a:stretch/>
        </p:blipFill>
        <p:spPr>
          <a:xfrm>
            <a:off x="402125" y="1524000"/>
            <a:ext cx="3941275" cy="2876550"/>
          </a:xfrm>
          <a:prstGeom prst="rect">
            <a:avLst/>
          </a:prstGeom>
        </p:spPr>
      </p:pic>
    </p:spTree>
    <p:extLst>
      <p:ext uri="{BB962C8B-B14F-4D97-AF65-F5344CB8AC3E}">
        <p14:creationId xmlns:p14="http://schemas.microsoft.com/office/powerpoint/2010/main" val="181433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Wright Brothers</a:t>
            </a:r>
            <a:endParaRPr lang="en-US" dirty="0"/>
          </a:p>
        </p:txBody>
      </p:sp>
      <p:sp>
        <p:nvSpPr>
          <p:cNvPr id="3" name="Content Placeholder 2"/>
          <p:cNvSpPr>
            <a:spLocks noGrp="1"/>
          </p:cNvSpPr>
          <p:nvPr>
            <p:ph idx="1"/>
          </p:nvPr>
        </p:nvSpPr>
        <p:spPr>
          <a:xfrm>
            <a:off x="4343400" y="1600200"/>
            <a:ext cx="4343400" cy="4525963"/>
          </a:xfrm>
        </p:spPr>
        <p:txBody>
          <a:bodyPr>
            <a:normAutofit fontScale="92500" lnSpcReduction="20000"/>
          </a:bodyPr>
          <a:lstStyle/>
          <a:p>
            <a:pPr marL="274955" indent="-262255">
              <a:spcBef>
                <a:spcPts val="600"/>
              </a:spcBef>
              <a:buSzPct val="80952"/>
              <a:tabLst>
                <a:tab pos="275590" algn="l"/>
              </a:tabLst>
            </a:pPr>
            <a:r>
              <a:rPr lang="en-US" sz="2400" dirty="0" smtClean="0"/>
              <a:t>The </a:t>
            </a:r>
            <a:r>
              <a:rPr lang="en-US" sz="2400" dirty="0"/>
              <a:t>airplane is without a doubt the most influential invention of the 20th century, simply because it shrunk the world. </a:t>
            </a:r>
            <a:endParaRPr lang="en-US" sz="2400" dirty="0" smtClean="0"/>
          </a:p>
          <a:p>
            <a:pPr marL="274955" indent="-262255">
              <a:spcBef>
                <a:spcPts val="600"/>
              </a:spcBef>
              <a:buSzPct val="80952"/>
              <a:tabLst>
                <a:tab pos="275590" algn="l"/>
              </a:tabLst>
            </a:pPr>
            <a:r>
              <a:rPr lang="en-US" sz="2400" dirty="0" smtClean="0"/>
              <a:t>It </a:t>
            </a:r>
            <a:r>
              <a:rPr lang="en-US" sz="2400" dirty="0"/>
              <a:t>has connected nations that would have never been connected otherwise, and shown us a new, unseen and spectacular perspective of our earth</a:t>
            </a:r>
            <a:r>
              <a:rPr lang="en-US" sz="2400" dirty="0" smtClean="0"/>
              <a:t>.</a:t>
            </a:r>
          </a:p>
          <a:p>
            <a:pPr marL="274955" indent="-262255">
              <a:spcBef>
                <a:spcPts val="600"/>
              </a:spcBef>
              <a:buSzPct val="80952"/>
              <a:tabLst>
                <a:tab pos="275590" algn="l"/>
              </a:tabLst>
            </a:pPr>
            <a:r>
              <a:rPr lang="en-US" sz="2400" dirty="0" smtClean="0"/>
              <a:t>Airplanes </a:t>
            </a:r>
            <a:r>
              <a:rPr lang="en-US" sz="2400" dirty="0"/>
              <a:t>have also contributed to improving many economies and there are many jobs that would not be there if it was not for airplanes, like pilots and aircraft technicians.</a:t>
            </a:r>
            <a:endParaRPr lang="en-US" sz="2400" dirty="0">
              <a:solidFill>
                <a:schemeClr val="bg1"/>
              </a:solidFill>
              <a:cs typeface="Gill Sans MT"/>
            </a:endParaRPr>
          </a:p>
          <a:p>
            <a:pPr marL="274955" indent="-262255">
              <a:spcBef>
                <a:spcPts val="2920"/>
              </a:spcBef>
              <a:buSzPct val="80952"/>
              <a:tabLst>
                <a:tab pos="275590" algn="l"/>
              </a:tabLst>
            </a:pPr>
            <a:endParaRPr lang="en-US" sz="2400" dirty="0">
              <a:solidFill>
                <a:schemeClr val="bg1"/>
              </a:solidFill>
              <a:cs typeface="Gill Sans MT"/>
            </a:endParaRPr>
          </a:p>
          <a:p>
            <a:endParaRPr lang="en-US" sz="24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636414"/>
            <a:ext cx="3831892" cy="2311908"/>
          </a:xfrm>
          <a:prstGeom prst="rect">
            <a:avLst/>
          </a:prstGeom>
        </p:spPr>
      </p:pic>
    </p:spTree>
    <p:extLst>
      <p:ext uri="{BB962C8B-B14F-4D97-AF65-F5344CB8AC3E}">
        <p14:creationId xmlns:p14="http://schemas.microsoft.com/office/powerpoint/2010/main" val="2967838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smtClean="0">
                <a:solidFill>
                  <a:srgbClr val="4D4D4D"/>
                </a:solidFill>
              </a:rPr>
              <a:t>Requirement 2</a:t>
            </a:r>
            <a:endParaRPr lang="en-US" sz="3600" dirty="0">
              <a:solidFill>
                <a:srgbClr val="4D4D4D"/>
              </a:solidFill>
            </a:endParaRPr>
          </a:p>
        </p:txBody>
      </p:sp>
      <p:sp>
        <p:nvSpPr>
          <p:cNvPr id="4" name="TextBox 3"/>
          <p:cNvSpPr txBox="1"/>
          <p:nvPr/>
        </p:nvSpPr>
        <p:spPr>
          <a:xfrm>
            <a:off x="2286000" y="1752600"/>
            <a:ext cx="6096000" cy="2369880"/>
          </a:xfrm>
          <a:prstGeom prst="rect">
            <a:avLst/>
          </a:prstGeom>
          <a:noFill/>
        </p:spPr>
        <p:txBody>
          <a:bodyPr wrap="square" rtlCol="0">
            <a:spAutoFit/>
          </a:bodyPr>
          <a:lstStyle/>
          <a:p>
            <a:pPr lvl="0" eaLnBrk="0" fontAlgn="base" hangingPunct="0">
              <a:spcBef>
                <a:spcPct val="0"/>
              </a:spcBef>
              <a:spcAft>
                <a:spcPct val="0"/>
              </a:spcAft>
            </a:pPr>
            <a:r>
              <a:rPr lang="en-US" altLang="en-US" sz="2000" dirty="0">
                <a:solidFill>
                  <a:srgbClr val="000000"/>
                </a:solidFill>
                <a:latin typeface="Arial" panose="020B0604020202020204" pitchFamily="34" charset="0"/>
              </a:rPr>
              <a:t>Do ONE of the following:</a:t>
            </a:r>
          </a:p>
          <a:p>
            <a:pPr marL="800100" lvl="1" indent="-342900" eaLnBrk="0" fontAlgn="base" hangingPunct="0">
              <a:spcBef>
                <a:spcPct val="0"/>
              </a:spcBef>
              <a:spcAft>
                <a:spcPct val="0"/>
              </a:spcAft>
              <a:buFont typeface="+mj-lt"/>
              <a:buAutoNum type="alphaLcPeriod"/>
            </a:pPr>
            <a:r>
              <a:rPr lang="en-US" altLang="en-US" sz="1600" dirty="0">
                <a:solidFill>
                  <a:srgbClr val="C00000"/>
                </a:solidFill>
                <a:latin typeface="Arial" panose="020B0604020202020204" pitchFamily="34" charset="0"/>
              </a:rPr>
              <a:t>Identify and interview with a buddy (and with your parent’s permission and merit badge counselor’s approval) an individual in your community who has invented a useful item. Report what you learned to your counselor. </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Read about three inventors. Select the one you find most interesting and tell your counselor what you learned.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8481"/>
            <a:ext cx="1295400" cy="1295400"/>
          </a:xfrm>
          <a:prstGeom prst="rect">
            <a:avLst/>
          </a:prstGeom>
        </p:spPr>
      </p:pic>
    </p:spTree>
    <p:extLst>
      <p:ext uri="{BB962C8B-B14F-4D97-AF65-F5344CB8AC3E}">
        <p14:creationId xmlns:p14="http://schemas.microsoft.com/office/powerpoint/2010/main" val="3386682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Inventors</a:t>
            </a:r>
            <a:endParaRPr lang="en-US" dirty="0"/>
          </a:p>
        </p:txBody>
      </p:sp>
      <p:sp>
        <p:nvSpPr>
          <p:cNvPr id="3" name="Content Placeholder 2"/>
          <p:cNvSpPr>
            <a:spLocks noGrp="1"/>
          </p:cNvSpPr>
          <p:nvPr>
            <p:ph idx="1"/>
          </p:nvPr>
        </p:nvSpPr>
        <p:spPr>
          <a:xfrm>
            <a:off x="457200" y="1442535"/>
            <a:ext cx="8229600" cy="4525963"/>
          </a:xfrm>
        </p:spPr>
        <p:txBody>
          <a:bodyPr>
            <a:normAutofit/>
          </a:bodyPr>
          <a:lstStyle/>
          <a:p>
            <a:r>
              <a:rPr lang="en-US" sz="2600" dirty="0"/>
              <a:t>Can you locate an inventor in your community? Listed </a:t>
            </a:r>
            <a:r>
              <a:rPr lang="en-US" sz="2600" dirty="0" smtClean="0"/>
              <a:t>below are </a:t>
            </a:r>
            <a:r>
              <a:rPr lang="en-US" sz="2600" dirty="0"/>
              <a:t>a few suggestions to help you.</a:t>
            </a:r>
          </a:p>
          <a:p>
            <a:pPr lvl="1"/>
            <a:r>
              <a:rPr lang="en-US" sz="2200" dirty="0" smtClean="0"/>
              <a:t>Ask </a:t>
            </a:r>
            <a:r>
              <a:rPr lang="en-US" sz="2200" dirty="0"/>
              <a:t>the reference librarian at your local library.</a:t>
            </a:r>
          </a:p>
          <a:p>
            <a:pPr lvl="1"/>
            <a:r>
              <a:rPr lang="en-US" sz="2200" dirty="0" smtClean="0"/>
              <a:t>Talk </a:t>
            </a:r>
            <a:r>
              <a:rPr lang="en-US" sz="2200" dirty="0"/>
              <a:t>to an engineer or entrepreneur.</a:t>
            </a:r>
          </a:p>
          <a:p>
            <a:pPr lvl="1"/>
            <a:r>
              <a:rPr lang="en-US" sz="2200" dirty="0" smtClean="0"/>
              <a:t>Call </a:t>
            </a:r>
            <a:r>
              <a:rPr lang="en-US" sz="2200" dirty="0"/>
              <a:t>a local manufacturing business.</a:t>
            </a:r>
          </a:p>
          <a:p>
            <a:pPr lvl="1"/>
            <a:r>
              <a:rPr lang="en-US" sz="2200" dirty="0" smtClean="0"/>
              <a:t>Use </a:t>
            </a:r>
            <a:r>
              <a:rPr lang="en-US" sz="2200" dirty="0"/>
              <a:t>the Internet (always with your parent’s permission first</a:t>
            </a:r>
            <a:r>
              <a:rPr lang="en-US" sz="2200" dirty="0" smtClean="0"/>
              <a:t>).</a:t>
            </a:r>
          </a:p>
          <a:p>
            <a:pPr lvl="2"/>
            <a:r>
              <a:rPr lang="en-US" sz="1600" dirty="0">
                <a:hlinkClick r:id="rId2"/>
              </a:rPr>
              <a:t>FreePatentsOnline</a:t>
            </a:r>
            <a:endParaRPr lang="en-US" sz="1600" dirty="0"/>
          </a:p>
          <a:p>
            <a:pPr lvl="2"/>
            <a:r>
              <a:rPr lang="en-US" sz="1600" dirty="0"/>
              <a:t>This free search engine is fast and easy.</a:t>
            </a:r>
          </a:p>
          <a:p>
            <a:pPr lvl="2"/>
            <a:r>
              <a:rPr lang="en-US" sz="1600" dirty="0" smtClean="0"/>
              <a:t>To search </a:t>
            </a:r>
            <a:r>
              <a:rPr lang="en-US" sz="1600" dirty="0"/>
              <a:t>for a patent that was granted to </a:t>
            </a:r>
            <a:r>
              <a:rPr lang="en-US" sz="1600" dirty="0" smtClean="0"/>
              <a:t>an inventor </a:t>
            </a:r>
            <a:r>
              <a:rPr lang="en-US" sz="1600" dirty="0"/>
              <a:t>in your community, use the </a:t>
            </a:r>
            <a:r>
              <a:rPr lang="en-US" sz="1600" dirty="0" smtClean="0"/>
              <a:t>Quick Search </a:t>
            </a:r>
            <a:r>
              <a:rPr lang="en-US" sz="1600" dirty="0"/>
              <a:t>tab and fill in the name of your </a:t>
            </a:r>
            <a:r>
              <a:rPr lang="en-US" sz="1600" dirty="0" smtClean="0"/>
              <a:t>city and </a:t>
            </a:r>
            <a:r>
              <a:rPr lang="en-US" sz="1600" dirty="0"/>
              <a:t>state. </a:t>
            </a:r>
          </a:p>
        </p:txBody>
      </p:sp>
    </p:spTree>
    <p:extLst>
      <p:ext uri="{BB962C8B-B14F-4D97-AF65-F5344CB8AC3E}">
        <p14:creationId xmlns:p14="http://schemas.microsoft.com/office/powerpoint/2010/main" val="803965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smtClean="0">
                <a:solidFill>
                  <a:srgbClr val="4D4D4D"/>
                </a:solidFill>
              </a:rPr>
              <a:t>Requirement 2</a:t>
            </a:r>
            <a:endParaRPr lang="en-US" sz="3600" dirty="0">
              <a:solidFill>
                <a:srgbClr val="4D4D4D"/>
              </a:solidFill>
            </a:endParaRPr>
          </a:p>
        </p:txBody>
      </p:sp>
      <p:sp>
        <p:nvSpPr>
          <p:cNvPr id="4" name="TextBox 3"/>
          <p:cNvSpPr txBox="1"/>
          <p:nvPr/>
        </p:nvSpPr>
        <p:spPr>
          <a:xfrm>
            <a:off x="2286000" y="1752600"/>
            <a:ext cx="6096000" cy="2369880"/>
          </a:xfrm>
          <a:prstGeom prst="rect">
            <a:avLst/>
          </a:prstGeom>
          <a:noFill/>
        </p:spPr>
        <p:txBody>
          <a:bodyPr wrap="square" rtlCol="0">
            <a:spAutoFit/>
          </a:bodyPr>
          <a:lstStyle/>
          <a:p>
            <a:pPr lvl="0" eaLnBrk="0" fontAlgn="base" hangingPunct="0">
              <a:spcBef>
                <a:spcPct val="0"/>
              </a:spcBef>
              <a:spcAft>
                <a:spcPct val="0"/>
              </a:spcAft>
            </a:pPr>
            <a:r>
              <a:rPr lang="en-US" altLang="en-US" sz="2000" dirty="0">
                <a:solidFill>
                  <a:srgbClr val="000000"/>
                </a:solidFill>
                <a:latin typeface="Arial" panose="020B0604020202020204" pitchFamily="34" charset="0"/>
              </a:rPr>
              <a:t>Do ONE of the following:</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Identify and interview with a buddy (and with your parent’s permission and merit badge counselor’s approval) an individual in your community who has invented a useful item. Report what you learned to your counselor. </a:t>
            </a:r>
          </a:p>
          <a:p>
            <a:pPr marL="800100" lvl="1" indent="-342900" eaLnBrk="0" fontAlgn="base" hangingPunct="0">
              <a:spcBef>
                <a:spcPct val="0"/>
              </a:spcBef>
              <a:spcAft>
                <a:spcPct val="0"/>
              </a:spcAft>
              <a:buFont typeface="+mj-lt"/>
              <a:buAutoNum type="alphaLcPeriod"/>
            </a:pPr>
            <a:r>
              <a:rPr lang="en-US" altLang="en-US" sz="1600" dirty="0">
                <a:solidFill>
                  <a:srgbClr val="C00000"/>
                </a:solidFill>
                <a:latin typeface="Arial" panose="020B0604020202020204" pitchFamily="34" charset="0"/>
              </a:rPr>
              <a:t>Read about three inventors. Select the one you find most interesting and tell your counselor what you learned.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8481"/>
            <a:ext cx="1295400" cy="1295400"/>
          </a:xfrm>
          <a:prstGeom prst="rect">
            <a:avLst/>
          </a:prstGeom>
        </p:spPr>
      </p:pic>
    </p:spTree>
    <p:extLst>
      <p:ext uri="{BB962C8B-B14F-4D97-AF65-F5344CB8AC3E}">
        <p14:creationId xmlns:p14="http://schemas.microsoft.com/office/powerpoint/2010/main" val="1411579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About Inventors</a:t>
            </a:r>
            <a:endParaRPr lang="en-US" dirty="0"/>
          </a:p>
        </p:txBody>
      </p:sp>
      <p:sp>
        <p:nvSpPr>
          <p:cNvPr id="3" name="Content Placeholder 2"/>
          <p:cNvSpPr>
            <a:spLocks noGrp="1"/>
          </p:cNvSpPr>
          <p:nvPr>
            <p:ph idx="1"/>
          </p:nvPr>
        </p:nvSpPr>
        <p:spPr/>
        <p:txBody>
          <a:bodyPr>
            <a:normAutofit/>
          </a:bodyPr>
          <a:lstStyle/>
          <a:p>
            <a:r>
              <a:rPr lang="en-US" sz="2400" dirty="0" smtClean="0"/>
              <a:t>Read about these inventors in the Inventing Merit Badge Pamphlet or research them on the internet.</a:t>
            </a:r>
          </a:p>
          <a:p>
            <a:pPr lvl="1"/>
            <a:r>
              <a:rPr lang="en-US" sz="2000" dirty="0" smtClean="0">
                <a:hlinkClick r:id="rId2"/>
              </a:rPr>
              <a:t>From </a:t>
            </a:r>
            <a:r>
              <a:rPr lang="en-US" sz="2000" dirty="0">
                <a:hlinkClick r:id="rId2"/>
              </a:rPr>
              <a:t>Bridges to </a:t>
            </a:r>
            <a:r>
              <a:rPr lang="en-US" sz="2000" dirty="0" smtClean="0">
                <a:hlinkClick r:id="rId2"/>
              </a:rPr>
              <a:t>Backpacks - John </a:t>
            </a:r>
            <a:r>
              <a:rPr lang="en-US" sz="2000" dirty="0" err="1" smtClean="0">
                <a:hlinkClick r:id="rId2"/>
              </a:rPr>
              <a:t>Fabel</a:t>
            </a:r>
            <a:endParaRPr lang="en-US" sz="2000" dirty="0" smtClean="0"/>
          </a:p>
          <a:p>
            <a:pPr lvl="1"/>
            <a:r>
              <a:rPr lang="en-US" sz="2000" dirty="0">
                <a:hlinkClick r:id="rId3"/>
              </a:rPr>
              <a:t>Who Says You Can’t Rappel…in Reverse</a:t>
            </a:r>
            <a:r>
              <a:rPr lang="en-US" sz="2000" dirty="0" smtClean="0">
                <a:hlinkClick r:id="rId3"/>
              </a:rPr>
              <a:t>? - Nate Ball</a:t>
            </a:r>
            <a:endParaRPr lang="en-US" sz="2000" dirty="0" smtClean="0"/>
          </a:p>
          <a:p>
            <a:pPr lvl="1"/>
            <a:r>
              <a:rPr lang="en-US" sz="2000" dirty="0">
                <a:hlinkClick r:id="rId4"/>
              </a:rPr>
              <a:t>A Street-Legal </a:t>
            </a:r>
            <a:r>
              <a:rPr lang="en-US" sz="2000" dirty="0" smtClean="0">
                <a:hlinkClick r:id="rId4"/>
              </a:rPr>
              <a:t>Airplane - Carl </a:t>
            </a:r>
            <a:r>
              <a:rPr lang="en-US" sz="2000" dirty="0">
                <a:hlinkClick r:id="rId4"/>
              </a:rPr>
              <a:t>Dietrich</a:t>
            </a:r>
            <a:endParaRPr lang="en-US" sz="2000" dirty="0"/>
          </a:p>
        </p:txBody>
      </p:sp>
    </p:spTree>
    <p:extLst>
      <p:ext uri="{BB962C8B-B14F-4D97-AF65-F5344CB8AC3E}">
        <p14:creationId xmlns:p14="http://schemas.microsoft.com/office/powerpoint/2010/main" val="128478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43000" y="1320800"/>
            <a:ext cx="7010400" cy="4165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l" eaLnBrk="0" fontAlgn="base" hangingPunct="0">
              <a:spcBef>
                <a:spcPct val="0"/>
              </a:spcBef>
              <a:spcAft>
                <a:spcPct val="0"/>
              </a:spcAft>
              <a:buFont typeface="+mj-lt"/>
              <a:buAutoNum type="arabicPeriod"/>
            </a:pPr>
            <a:r>
              <a:rPr lang="en-US" altLang="en-US" sz="2000" dirty="0" smtClean="0">
                <a:solidFill>
                  <a:schemeClr val="tx1"/>
                </a:solidFill>
                <a:latin typeface="Arial" panose="020B0604020202020204" pitchFamily="34" charset="0"/>
              </a:rPr>
              <a:t>In </a:t>
            </a:r>
            <a:r>
              <a:rPr lang="en-US" altLang="en-US" sz="2000" dirty="0">
                <a:solidFill>
                  <a:schemeClr val="tx1"/>
                </a:solidFill>
                <a:latin typeface="Arial" panose="020B0604020202020204" pitchFamily="34" charset="0"/>
              </a:rPr>
              <a:t>your own words, define inventing. Then do the following:</a:t>
            </a:r>
          </a:p>
          <a:p>
            <a:pPr marL="800100" lvl="1" indent="-342900" algn="l" eaLnBrk="0" fontAlgn="base" hangingPunct="0">
              <a:spcBef>
                <a:spcPct val="0"/>
              </a:spcBef>
              <a:spcAft>
                <a:spcPct val="0"/>
              </a:spcAft>
              <a:buFont typeface="+mj-lt"/>
              <a:buAutoNum type="alphaLcPeriod"/>
            </a:pPr>
            <a:r>
              <a:rPr lang="en-US" altLang="en-US" sz="1600" dirty="0">
                <a:solidFill>
                  <a:schemeClr val="tx1"/>
                </a:solidFill>
                <a:latin typeface="Arial" panose="020B0604020202020204" pitchFamily="34" charset="0"/>
              </a:rPr>
              <a:t>Explain to your merit badge councilor the role of inventors and their inventions in the economic development of the United States. </a:t>
            </a:r>
          </a:p>
          <a:p>
            <a:pPr marL="800100" lvl="1" indent="-342900" algn="l" eaLnBrk="0" fontAlgn="base" hangingPunct="0">
              <a:spcBef>
                <a:spcPct val="0"/>
              </a:spcBef>
              <a:spcAft>
                <a:spcPct val="0"/>
              </a:spcAft>
              <a:buFont typeface="+mj-lt"/>
              <a:buAutoNum type="alphaLcPeriod"/>
            </a:pPr>
            <a:r>
              <a:rPr lang="en-US" altLang="en-US" sz="1600" dirty="0">
                <a:solidFill>
                  <a:schemeClr val="tx1"/>
                </a:solidFill>
                <a:latin typeface="Arial" panose="020B0604020202020204" pitchFamily="34" charset="0"/>
              </a:rPr>
              <a:t>List three inventions and how they have helped humankind. </a:t>
            </a:r>
          </a:p>
          <a:p>
            <a:pPr marL="457200" lvl="0" indent="-457200" algn="l" eaLnBrk="0" fontAlgn="base" hangingPunct="0">
              <a:spcBef>
                <a:spcPct val="0"/>
              </a:spcBef>
              <a:spcAft>
                <a:spcPct val="0"/>
              </a:spcAft>
              <a:buFont typeface="+mj-lt"/>
              <a:buAutoNum type="arabicPeriod"/>
            </a:pPr>
            <a:r>
              <a:rPr lang="en-US" altLang="en-US" sz="2000" dirty="0">
                <a:solidFill>
                  <a:schemeClr val="tx1"/>
                </a:solidFill>
                <a:latin typeface="Arial" panose="020B0604020202020204" pitchFamily="34" charset="0"/>
              </a:rPr>
              <a:t>Do ONE of the following:</a:t>
            </a:r>
          </a:p>
          <a:p>
            <a:pPr marL="800100" lvl="1" indent="-342900" algn="l" eaLnBrk="0" fontAlgn="base" hangingPunct="0">
              <a:spcBef>
                <a:spcPct val="0"/>
              </a:spcBef>
              <a:spcAft>
                <a:spcPct val="0"/>
              </a:spcAft>
              <a:buFont typeface="+mj-lt"/>
              <a:buAutoNum type="alphaLcPeriod"/>
            </a:pPr>
            <a:r>
              <a:rPr lang="en-US" altLang="en-US" sz="1600" dirty="0">
                <a:solidFill>
                  <a:schemeClr val="tx1"/>
                </a:solidFill>
                <a:latin typeface="Arial" panose="020B0604020202020204" pitchFamily="34" charset="0"/>
              </a:rPr>
              <a:t>Identify and interview with a buddy (and with your parent’s permission and merit badge counselor’s approval) an individual in your community who has invented a useful item. Report what you learned to your counselor. </a:t>
            </a:r>
          </a:p>
          <a:p>
            <a:pPr marL="800100" lvl="1" indent="-342900" algn="l" eaLnBrk="0" fontAlgn="base" hangingPunct="0">
              <a:spcBef>
                <a:spcPct val="0"/>
              </a:spcBef>
              <a:spcAft>
                <a:spcPct val="0"/>
              </a:spcAft>
              <a:buFont typeface="+mj-lt"/>
              <a:buAutoNum type="alphaLcPeriod"/>
            </a:pPr>
            <a:r>
              <a:rPr lang="en-US" altLang="en-US" sz="1600" dirty="0">
                <a:solidFill>
                  <a:schemeClr val="tx1"/>
                </a:solidFill>
                <a:latin typeface="Arial" panose="020B0604020202020204" pitchFamily="34" charset="0"/>
              </a:rPr>
              <a:t>Read about three inventors. Select the one you find most interesting and tell your counselor what you learned. </a:t>
            </a:r>
          </a:p>
        </p:txBody>
      </p:sp>
      <p:sp>
        <p:nvSpPr>
          <p:cNvPr id="5" name="AutoShape 68"/>
          <p:cNvSpPr>
            <a:spLocks noChangeArrowheads="1"/>
          </p:cNvSpPr>
          <p:nvPr/>
        </p:nvSpPr>
        <p:spPr bwMode="gray">
          <a:xfrm>
            <a:off x="1137062" y="609600"/>
            <a:ext cx="6696075" cy="6350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r>
              <a:rPr kumimoji="1" lang="en-US" altLang="ko-KR" sz="3500" dirty="0" smtClean="0">
                <a:solidFill>
                  <a:schemeClr val="bg1"/>
                </a:solidFill>
                <a:ea typeface="굴림" pitchFamily="34" charset="-127"/>
              </a:rPr>
              <a:t>Inventing Merit Badge Requirements</a:t>
            </a:r>
            <a:endParaRPr kumimoji="1" lang="en-US" altLang="ko-KR" sz="3500" dirty="0">
              <a:solidFill>
                <a:schemeClr val="bg1"/>
              </a:solidFill>
              <a:ea typeface="굴림" pitchFamily="34" charset="-127"/>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62" y="457200"/>
            <a:ext cx="939800" cy="939800"/>
          </a:xfrm>
          <a:prstGeom prst="rect">
            <a:avLst/>
          </a:prstGeom>
        </p:spPr>
      </p:pic>
      <p:sp>
        <p:nvSpPr>
          <p:cNvPr id="2" name="Rectangle 1"/>
          <p:cNvSpPr>
            <a:spLocks noChangeArrowheads="1"/>
          </p:cNvSpPr>
          <p:nvPr/>
        </p:nvSpPr>
        <p:spPr bwMode="auto">
          <a:xfrm>
            <a:off x="0" y="-323165"/>
            <a:ext cx="149367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*Before you begin building the prototype, you must share your design and building plans with your counselor and have your counselor’s approval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smtClean="0">
                <a:solidFill>
                  <a:srgbClr val="4D4D4D"/>
                </a:solidFill>
              </a:rPr>
              <a:t>Requirement 3</a:t>
            </a:r>
            <a:endParaRPr lang="en-US" sz="3600" dirty="0">
              <a:solidFill>
                <a:srgbClr val="4D4D4D"/>
              </a:solidFill>
            </a:endParaRPr>
          </a:p>
        </p:txBody>
      </p:sp>
      <p:sp>
        <p:nvSpPr>
          <p:cNvPr id="4" name="TextBox 3"/>
          <p:cNvSpPr txBox="1"/>
          <p:nvPr/>
        </p:nvSpPr>
        <p:spPr>
          <a:xfrm>
            <a:off x="2286000" y="1752600"/>
            <a:ext cx="6096000" cy="3847207"/>
          </a:xfrm>
          <a:prstGeom prst="rect">
            <a:avLst/>
          </a:prstGeom>
          <a:noFill/>
        </p:spPr>
        <p:txBody>
          <a:bodyPr wrap="square" rtlCol="0">
            <a:spAutoFit/>
          </a:bodyPr>
          <a:lstStyle/>
          <a:p>
            <a:pPr lvl="0" eaLnBrk="0" fontAlgn="base" hangingPunct="0">
              <a:spcBef>
                <a:spcPct val="0"/>
              </a:spcBef>
              <a:spcAft>
                <a:spcPct val="0"/>
              </a:spcAft>
            </a:pPr>
            <a:r>
              <a:rPr lang="en-US" altLang="en-US" sz="2000" dirty="0">
                <a:solidFill>
                  <a:srgbClr val="000000"/>
                </a:solidFill>
                <a:latin typeface="Arial" panose="020B0604020202020204" pitchFamily="34" charset="0"/>
              </a:rPr>
              <a:t>Do EACH of the following:</a:t>
            </a:r>
          </a:p>
          <a:p>
            <a:pPr marL="800100" lvl="1" indent="-342900" eaLnBrk="0" fontAlgn="base" hangingPunct="0">
              <a:spcBef>
                <a:spcPct val="0"/>
              </a:spcBef>
              <a:spcAft>
                <a:spcPct val="0"/>
              </a:spcAft>
              <a:buFont typeface="+mj-lt"/>
              <a:buAutoNum type="alphaLcPeriod"/>
            </a:pPr>
            <a:r>
              <a:rPr lang="en-US" altLang="en-US" sz="1600" dirty="0">
                <a:solidFill>
                  <a:srgbClr val="C00000"/>
                </a:solidFill>
                <a:latin typeface="Arial" panose="020B0604020202020204" pitchFamily="34" charset="0"/>
              </a:rPr>
              <a:t>Define the term intellectual property. Explain which government agency oversees the protection of intellectual property, the types of intellectual property that can be protected, how such property is protected, and why protection is necessary. </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Explain the components of a patent and the different types of patents available. </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Examine your Scouting gear and find a patent number on a camp item you have used. With your parent’s permission, use the Internet to find out more about that patent. Compare the finished item with the claims and drawings in the patent. Report what you learned to your counselor. </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Explain the term patent infringement.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8481"/>
            <a:ext cx="1295400" cy="1295400"/>
          </a:xfrm>
          <a:prstGeom prst="rect">
            <a:avLst/>
          </a:prstGeom>
        </p:spPr>
      </p:pic>
    </p:spTree>
    <p:extLst>
      <p:ext uri="{BB962C8B-B14F-4D97-AF65-F5344CB8AC3E}">
        <p14:creationId xmlns:p14="http://schemas.microsoft.com/office/powerpoint/2010/main" val="1792192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29044" y="1219200"/>
            <a:ext cx="8367564" cy="1642309"/>
          </a:xfrm>
          <a:prstGeom prst="rect">
            <a:avLst/>
          </a:prstGeom>
        </p:spPr>
        <p:txBody>
          <a:bodyPr vert="horz" wrap="square" lIns="0" tIns="0" rIns="0" bIns="0" rtlCol="0">
            <a:spAutoFit/>
          </a:bodyPr>
          <a:lstStyle/>
          <a:p>
            <a:pPr marL="342900" indent="-342900">
              <a:buFont typeface="Arial" panose="020B0604020202020204" pitchFamily="34" charset="0"/>
              <a:buChar char="•"/>
            </a:pPr>
            <a:r>
              <a:rPr lang="en-US" sz="2000" dirty="0" smtClean="0"/>
              <a:t>The </a:t>
            </a:r>
            <a:r>
              <a:rPr lang="en-US" sz="2000" dirty="0"/>
              <a:t>term "intellectual property" “refers to creations of the mind, such as inventions; literary and artistic works; designs; and symbols, names and images used in commerce.” </a:t>
            </a:r>
            <a:endParaRPr lang="en-US" sz="2000" dirty="0" smtClean="0"/>
          </a:p>
          <a:p>
            <a:pPr marL="193321" indent="-184391">
              <a:spcBef>
                <a:spcPts val="2419"/>
              </a:spcBef>
              <a:buSzPct val="81578"/>
              <a:buChar char="•"/>
              <a:tabLst>
                <a:tab pos="193767" algn="l"/>
                <a:tab pos="3091348" algn="l"/>
              </a:tabLst>
            </a:pPr>
            <a:endParaRPr sz="2672" dirty="0">
              <a:latin typeface="Gill Sans MT"/>
              <a:cs typeface="Gill Sans MT"/>
            </a:endParaRPr>
          </a:p>
        </p:txBody>
      </p:sp>
      <p:sp>
        <p:nvSpPr>
          <p:cNvPr id="8" name="Title 7"/>
          <p:cNvSpPr>
            <a:spLocks noGrp="1"/>
          </p:cNvSpPr>
          <p:nvPr>
            <p:ph type="title"/>
          </p:nvPr>
        </p:nvSpPr>
        <p:spPr/>
        <p:txBody>
          <a:bodyPr/>
          <a:lstStyle/>
          <a:p>
            <a:r>
              <a:rPr lang="en-US" dirty="0"/>
              <a:t>Intellectual Property</a:t>
            </a:r>
          </a:p>
        </p:txBody>
      </p:sp>
      <p:pic>
        <p:nvPicPr>
          <p:cNvPr id="4" name="Picture 3"/>
          <p:cNvPicPr>
            <a:picLocks noChangeAspect="1"/>
          </p:cNvPicPr>
          <p:nvPr/>
        </p:nvPicPr>
        <p:blipFill>
          <a:blip r:embed="rId2"/>
          <a:stretch>
            <a:fillRect/>
          </a:stretch>
        </p:blipFill>
        <p:spPr>
          <a:xfrm>
            <a:off x="1981200" y="2514600"/>
            <a:ext cx="5181600" cy="3238500"/>
          </a:xfrm>
          <a:prstGeom prst="rect">
            <a:avLst/>
          </a:prstGeom>
        </p:spPr>
      </p:pic>
    </p:spTree>
    <p:extLst>
      <p:ext uri="{BB962C8B-B14F-4D97-AF65-F5344CB8AC3E}">
        <p14:creationId xmlns:p14="http://schemas.microsoft.com/office/powerpoint/2010/main" val="919009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United States Patent and Trademark Office</a:t>
            </a:r>
          </a:p>
        </p:txBody>
      </p:sp>
      <p:sp>
        <p:nvSpPr>
          <p:cNvPr id="3" name="Content Placeholder 2"/>
          <p:cNvSpPr>
            <a:spLocks noGrp="1"/>
          </p:cNvSpPr>
          <p:nvPr>
            <p:ph idx="1"/>
          </p:nvPr>
        </p:nvSpPr>
        <p:spPr/>
        <p:txBody>
          <a:bodyPr>
            <a:normAutofit/>
          </a:bodyPr>
          <a:lstStyle/>
          <a:p>
            <a:r>
              <a:rPr lang="en-US" sz="2000" dirty="0" smtClean="0">
                <a:solidFill>
                  <a:schemeClr val="bg1"/>
                </a:solidFill>
              </a:rPr>
              <a:t>The </a:t>
            </a:r>
            <a:r>
              <a:rPr lang="en-US" altLang="en-US" sz="2000" dirty="0">
                <a:solidFill>
                  <a:schemeClr val="bg1"/>
                </a:solidFill>
              </a:rPr>
              <a:t>government agency </a:t>
            </a:r>
            <a:r>
              <a:rPr lang="en-US" altLang="en-US" sz="2000" dirty="0" smtClean="0">
                <a:solidFill>
                  <a:schemeClr val="bg1"/>
                </a:solidFill>
              </a:rPr>
              <a:t>that oversees </a:t>
            </a:r>
            <a:r>
              <a:rPr lang="en-US" altLang="en-US" sz="2000" dirty="0">
                <a:solidFill>
                  <a:schemeClr val="bg1"/>
                </a:solidFill>
              </a:rPr>
              <a:t>the protection of intellectual property </a:t>
            </a:r>
            <a:r>
              <a:rPr lang="en-US" sz="2000" dirty="0" smtClean="0">
                <a:solidFill>
                  <a:schemeClr val="bg1"/>
                </a:solidFill>
              </a:rPr>
              <a:t>in the United States is the United </a:t>
            </a:r>
            <a:r>
              <a:rPr lang="en-US" sz="2000" dirty="0">
                <a:solidFill>
                  <a:schemeClr val="bg1"/>
                </a:solidFill>
              </a:rPr>
              <a:t>States Patent and Trademark Office (USPTO</a:t>
            </a:r>
            <a:r>
              <a:rPr lang="en-US" sz="2000" dirty="0" smtClean="0">
                <a:solidFill>
                  <a:schemeClr val="bg1"/>
                </a:solidFill>
              </a:rPr>
              <a:t>).</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667000"/>
            <a:ext cx="3124200" cy="3124200"/>
          </a:xfrm>
          <a:prstGeom prst="rect">
            <a:avLst/>
          </a:prstGeom>
        </p:spPr>
      </p:pic>
    </p:spTree>
    <p:extLst>
      <p:ext uri="{BB962C8B-B14F-4D97-AF65-F5344CB8AC3E}">
        <p14:creationId xmlns:p14="http://schemas.microsoft.com/office/powerpoint/2010/main" val="2318715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Intellectual Property</a:t>
            </a:r>
            <a:endParaRPr lang="en-US" dirty="0"/>
          </a:p>
        </p:txBody>
      </p:sp>
      <p:sp>
        <p:nvSpPr>
          <p:cNvPr id="3" name="Content Placeholder 2"/>
          <p:cNvSpPr>
            <a:spLocks noGrp="1"/>
          </p:cNvSpPr>
          <p:nvPr>
            <p:ph idx="1"/>
          </p:nvPr>
        </p:nvSpPr>
        <p:spPr>
          <a:xfrm>
            <a:off x="441356" y="1417638"/>
            <a:ext cx="8229600" cy="4525963"/>
          </a:xfrm>
        </p:spPr>
        <p:txBody>
          <a:bodyPr/>
          <a:lstStyle/>
          <a:p>
            <a:r>
              <a:rPr lang="en-US" sz="2000" dirty="0"/>
              <a:t>In the U.S., there are several types of intellectual property, which include patents, trade marks, copyrights, and trade secrets. </a:t>
            </a:r>
          </a:p>
          <a:p>
            <a:pPr marL="800100" lvl="1" indent="-342900">
              <a:buFont typeface="Arial" panose="020B0604020202020204" pitchFamily="34" charset="0"/>
              <a:buChar char="•"/>
            </a:pPr>
            <a:r>
              <a:rPr lang="en-US" sz="2000" dirty="0"/>
              <a:t>Patents allow their owner to determine who can make, use, or sell an invention. </a:t>
            </a:r>
          </a:p>
          <a:p>
            <a:pPr marL="800100" lvl="1" indent="-342900">
              <a:buFont typeface="Arial" panose="020B0604020202020204" pitchFamily="34" charset="0"/>
              <a:buChar char="•"/>
            </a:pPr>
            <a:r>
              <a:rPr lang="en-US" sz="2000" dirty="0"/>
              <a:t>Trade marks allow their owner to communicate the source or origin of a product or service to consumers. </a:t>
            </a:r>
          </a:p>
          <a:p>
            <a:pPr marL="800100" lvl="1" indent="-342900">
              <a:buFont typeface="Arial" panose="020B0604020202020204" pitchFamily="34" charset="0"/>
              <a:buChar char="•"/>
            </a:pPr>
            <a:r>
              <a:rPr lang="en-US" sz="2000" dirty="0"/>
              <a:t>Copyrights provide their owner with the ability to determine who can reproduce or distribute a work, publicly perform and display a work, or prepare derivative works. </a:t>
            </a:r>
          </a:p>
          <a:p>
            <a:pPr marL="800100" lvl="1" indent="-342900">
              <a:buFont typeface="Arial" panose="020B0604020202020204" pitchFamily="34" charset="0"/>
              <a:buChar char="•"/>
            </a:pPr>
            <a:r>
              <a:rPr lang="en-US" sz="2000" dirty="0"/>
              <a:t>Trade secrets protect confidential business information.</a:t>
            </a:r>
          </a:p>
          <a:p>
            <a:endParaRPr lang="en-US" dirty="0"/>
          </a:p>
        </p:txBody>
      </p:sp>
    </p:spTree>
    <p:extLst>
      <p:ext uri="{BB962C8B-B14F-4D97-AF65-F5344CB8AC3E}">
        <p14:creationId xmlns:p14="http://schemas.microsoft.com/office/powerpoint/2010/main" val="3775863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a:t>
            </a:r>
            <a:endParaRPr lang="en-US" dirty="0"/>
          </a:p>
        </p:txBody>
      </p:sp>
      <p:sp>
        <p:nvSpPr>
          <p:cNvPr id="3" name="Content Placeholder 2"/>
          <p:cNvSpPr>
            <a:spLocks noGrp="1"/>
          </p:cNvSpPr>
          <p:nvPr>
            <p:ph idx="1"/>
          </p:nvPr>
        </p:nvSpPr>
        <p:spPr>
          <a:xfrm>
            <a:off x="3505200" y="1295400"/>
            <a:ext cx="5175564" cy="5257800"/>
          </a:xfrm>
        </p:spPr>
        <p:txBody>
          <a:bodyPr>
            <a:normAutofit fontScale="70000" lnSpcReduction="20000"/>
          </a:bodyPr>
          <a:lstStyle/>
          <a:p>
            <a:r>
              <a:rPr lang="en-US" dirty="0" smtClean="0"/>
              <a:t>A </a:t>
            </a:r>
            <a:r>
              <a:rPr lang="en-US" dirty="0"/>
              <a:t>utility patent protects a new and useful process, machine, article of manufacture, or composition of matter, or any new and useful improvement thereof. </a:t>
            </a:r>
            <a:endParaRPr lang="en-US" dirty="0" smtClean="0"/>
          </a:p>
          <a:p>
            <a:r>
              <a:rPr lang="en-US" dirty="0" smtClean="0"/>
              <a:t>To </a:t>
            </a:r>
            <a:r>
              <a:rPr lang="en-US" dirty="0"/>
              <a:t>obtain a patent in the U.S., the inventor must file a patent application with the United States Patent and Trademark Office (USPTO), which includes </a:t>
            </a:r>
            <a:endParaRPr lang="en-US" dirty="0" smtClean="0"/>
          </a:p>
          <a:p>
            <a:pPr marL="971550" lvl="1" indent="-514350">
              <a:buFont typeface="+mj-lt"/>
              <a:buAutoNum type="arabicPeriod"/>
            </a:pPr>
            <a:r>
              <a:rPr lang="en-US" dirty="0" smtClean="0"/>
              <a:t>a </a:t>
            </a:r>
            <a:r>
              <a:rPr lang="en-US" dirty="0"/>
              <a:t>written document comprising a description and claims, </a:t>
            </a:r>
            <a:endParaRPr lang="en-US" dirty="0" smtClean="0"/>
          </a:p>
          <a:p>
            <a:pPr marL="971550" lvl="1" indent="-514350">
              <a:buFont typeface="+mj-lt"/>
              <a:buAutoNum type="arabicPeriod"/>
            </a:pPr>
            <a:r>
              <a:rPr lang="en-US" dirty="0" smtClean="0"/>
              <a:t>drawings </a:t>
            </a:r>
            <a:r>
              <a:rPr lang="en-US" dirty="0"/>
              <a:t>when necessary, </a:t>
            </a:r>
            <a:endParaRPr lang="en-US" dirty="0" smtClean="0"/>
          </a:p>
          <a:p>
            <a:pPr marL="971550" lvl="1" indent="-514350">
              <a:buFont typeface="+mj-lt"/>
              <a:buAutoNum type="arabicPeriod"/>
            </a:pPr>
            <a:r>
              <a:rPr lang="en-US" dirty="0" smtClean="0"/>
              <a:t>an </a:t>
            </a:r>
            <a:r>
              <a:rPr lang="en-US" dirty="0"/>
              <a:t>oath or declaration, and </a:t>
            </a:r>
            <a:endParaRPr lang="en-US" dirty="0" smtClean="0"/>
          </a:p>
          <a:p>
            <a:pPr marL="971550" lvl="1" indent="-514350">
              <a:buFont typeface="+mj-lt"/>
              <a:buAutoNum type="arabicPeriod"/>
            </a:pPr>
            <a:r>
              <a:rPr lang="en-US" dirty="0" smtClean="0"/>
              <a:t>filing</a:t>
            </a:r>
            <a:r>
              <a:rPr lang="en-US" dirty="0"/>
              <a:t>, search, and examination fees. </a:t>
            </a:r>
          </a:p>
          <a:p>
            <a:r>
              <a:rPr lang="en-US" dirty="0"/>
              <a:t>Patent protection lasts 20 years from the date of filing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129" y="1404812"/>
            <a:ext cx="2876765" cy="4267200"/>
          </a:xfrm>
          <a:prstGeom prst="rect">
            <a:avLst/>
          </a:prstGeom>
        </p:spPr>
      </p:pic>
    </p:spTree>
    <p:extLst>
      <p:ext uri="{BB962C8B-B14F-4D97-AF65-F5344CB8AC3E}">
        <p14:creationId xmlns:p14="http://schemas.microsoft.com/office/powerpoint/2010/main" val="3579731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Trademarks</a:t>
            </a:r>
            <a:endParaRPr lang="en-US" dirty="0"/>
          </a:p>
        </p:txBody>
      </p:sp>
      <p:sp>
        <p:nvSpPr>
          <p:cNvPr id="3" name="Content Placeholder 2"/>
          <p:cNvSpPr>
            <a:spLocks noGrp="1"/>
          </p:cNvSpPr>
          <p:nvPr>
            <p:ph idx="1"/>
          </p:nvPr>
        </p:nvSpPr>
        <p:spPr>
          <a:xfrm>
            <a:off x="4038600" y="1600200"/>
            <a:ext cx="4648200" cy="4525963"/>
          </a:xfrm>
        </p:spPr>
        <p:txBody>
          <a:bodyPr>
            <a:normAutofit/>
          </a:bodyPr>
          <a:lstStyle/>
          <a:p>
            <a:r>
              <a:rPr lang="en-US" sz="2000" dirty="0" smtClean="0"/>
              <a:t>A trademark </a:t>
            </a:r>
            <a:r>
              <a:rPr lang="en-US" sz="2000" dirty="0"/>
              <a:t>or service mark is a word, phrase, symbol, or design, or a combination thereof, that identifies and distinguishes the source of the goods or services of one party from those of others</a:t>
            </a:r>
            <a:r>
              <a:rPr lang="en-US" sz="2000" dirty="0" smtClean="0"/>
              <a:t>.</a:t>
            </a:r>
          </a:p>
          <a:p>
            <a:r>
              <a:rPr lang="en-US" sz="2000" dirty="0"/>
              <a:t>A U.S. </a:t>
            </a:r>
            <a:r>
              <a:rPr lang="en-US" sz="2000" dirty="0" smtClean="0"/>
              <a:t>trademark </a:t>
            </a:r>
            <a:r>
              <a:rPr lang="en-US" sz="2000" dirty="0"/>
              <a:t>generally lasts as long as the trade mark continues to be used and is defended against infringement.</a:t>
            </a:r>
          </a:p>
        </p:txBody>
      </p:sp>
      <p:sp>
        <p:nvSpPr>
          <p:cNvPr id="6" name="TextBox 5"/>
          <p:cNvSpPr txBox="1"/>
          <p:nvPr/>
        </p:nvSpPr>
        <p:spPr>
          <a:xfrm>
            <a:off x="601720" y="3863181"/>
            <a:ext cx="3048000" cy="369332"/>
          </a:xfrm>
          <a:prstGeom prst="rect">
            <a:avLst/>
          </a:prstGeom>
          <a:noFill/>
        </p:spPr>
        <p:txBody>
          <a:bodyPr wrap="square" rtlCol="0">
            <a:spAutoFit/>
          </a:bodyPr>
          <a:lstStyle/>
          <a:p>
            <a:pPr algn="ctr"/>
            <a:r>
              <a:rPr lang="en-US" dirty="0" smtClean="0"/>
              <a:t>Trademark Symbols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60" y="1739106"/>
            <a:ext cx="3777121" cy="2124075"/>
          </a:xfrm>
          <a:prstGeom prst="rect">
            <a:avLst/>
          </a:prstGeom>
        </p:spPr>
      </p:pic>
    </p:spTree>
    <p:extLst>
      <p:ext uri="{BB962C8B-B14F-4D97-AF65-F5344CB8AC3E}">
        <p14:creationId xmlns:p14="http://schemas.microsoft.com/office/powerpoint/2010/main" val="2090157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457200" y="152400"/>
            <a:ext cx="8229600" cy="1143000"/>
          </a:xfrm>
        </p:spPr>
        <p:txBody>
          <a:bodyPr/>
          <a:lstStyle/>
          <a:p>
            <a:pPr algn="ctr"/>
            <a:r>
              <a:rPr lang="en-US" dirty="0"/>
              <a:t>Trademark</a:t>
            </a:r>
          </a:p>
        </p:txBody>
      </p:sp>
      <p:sp>
        <p:nvSpPr>
          <p:cNvPr id="5" name="Content Placeholder 4"/>
          <p:cNvSpPr>
            <a:spLocks noGrp="1"/>
          </p:cNvSpPr>
          <p:nvPr>
            <p:ph sz="half" idx="1"/>
          </p:nvPr>
        </p:nvSpPr>
        <p:spPr>
          <a:xfrm>
            <a:off x="4495800" y="1295401"/>
            <a:ext cx="4495800" cy="5410200"/>
          </a:xfrm>
        </p:spPr>
        <p:txBody>
          <a:bodyPr>
            <a:normAutofit/>
          </a:bodyPr>
          <a:lstStyle/>
          <a:p>
            <a:pPr marL="193321" indent="-184391">
              <a:lnSpc>
                <a:spcPct val="120000"/>
              </a:lnSpc>
              <a:spcBef>
                <a:spcPts val="0"/>
              </a:spcBef>
              <a:buSzPct val="81428"/>
              <a:tabLst>
                <a:tab pos="193767" algn="l"/>
              </a:tabLst>
            </a:pPr>
            <a:r>
              <a:rPr lang="en-US" sz="2000" dirty="0"/>
              <a:t>Word, name, symbol, device, or any combination to identify and distinguish the goods/services of one seller or provider from those of others</a:t>
            </a:r>
          </a:p>
          <a:p>
            <a:pPr marL="593371" lvl="1" indent="-184391">
              <a:lnSpc>
                <a:spcPct val="120000"/>
              </a:lnSpc>
              <a:spcBef>
                <a:spcPts val="0"/>
              </a:spcBef>
              <a:buSzPct val="81428"/>
              <a:buFont typeface="Gill Sans MT"/>
              <a:buChar char="•"/>
              <a:tabLst>
                <a:tab pos="193767" algn="l"/>
              </a:tabLst>
            </a:pPr>
            <a:r>
              <a:rPr lang="en-US" sz="1600" dirty="0"/>
              <a:t>™ - Unregistered Trademark (free)</a:t>
            </a:r>
          </a:p>
          <a:p>
            <a:pPr marL="593371" lvl="1" indent="-184391">
              <a:lnSpc>
                <a:spcPct val="120000"/>
              </a:lnSpc>
              <a:spcBef>
                <a:spcPts val="0"/>
              </a:spcBef>
              <a:buSzPct val="81428"/>
              <a:buFont typeface="Gill Sans MT"/>
              <a:buChar char="•"/>
              <a:tabLst>
                <a:tab pos="193767" algn="l"/>
              </a:tabLst>
            </a:pPr>
            <a:r>
              <a:rPr lang="en-US" sz="1600" dirty="0"/>
              <a:t>® - Registered Trademark (requires registration, fee and use)</a:t>
            </a:r>
          </a:p>
          <a:p>
            <a:pPr marL="193321" indent="-184391">
              <a:lnSpc>
                <a:spcPct val="120000"/>
              </a:lnSpc>
              <a:spcBef>
                <a:spcPts val="0"/>
              </a:spcBef>
              <a:buSzPct val="81428"/>
              <a:tabLst>
                <a:tab pos="193767" algn="l"/>
              </a:tabLst>
            </a:pPr>
            <a:r>
              <a:rPr lang="en-US" sz="2000" dirty="0"/>
              <a:t>Must register to litigate</a:t>
            </a:r>
          </a:p>
          <a:p>
            <a:pPr marL="193321" indent="-184391">
              <a:lnSpc>
                <a:spcPct val="120000"/>
              </a:lnSpc>
              <a:spcBef>
                <a:spcPts val="0"/>
              </a:spcBef>
              <a:buSzPct val="81428"/>
              <a:tabLst>
                <a:tab pos="193767" algn="l"/>
              </a:tabLst>
            </a:pPr>
            <a:r>
              <a:rPr lang="en-US" sz="2000" dirty="0"/>
              <a:t>Perpetual rights if maintained - used and pay fees</a:t>
            </a:r>
          </a:p>
          <a:p>
            <a:pPr>
              <a:lnSpc>
                <a:spcPct val="120000"/>
              </a:lnSpc>
              <a:spcBef>
                <a:spcPts val="0"/>
              </a:spcBef>
            </a:pPr>
            <a:endParaRPr lang="en-US" sz="20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8600" y="1295400"/>
            <a:ext cx="4038600" cy="4196357"/>
          </a:xfrm>
        </p:spPr>
      </p:pic>
    </p:spTree>
    <p:extLst>
      <p:ext uri="{BB962C8B-B14F-4D97-AF65-F5344CB8AC3E}">
        <p14:creationId xmlns:p14="http://schemas.microsoft.com/office/powerpoint/2010/main" val="1937573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Copyright </a:t>
            </a:r>
            <a:r>
              <a:rPr lang="en-US" dirty="0"/>
              <a:t>in the U.S. protects “original works of authorship” from the time the works are created in a fixed form</a:t>
            </a:r>
            <a:r>
              <a:rPr lang="en-US" dirty="0" smtClean="0"/>
              <a:t>. </a:t>
            </a:r>
            <a:endParaRPr lang="en-US" dirty="0"/>
          </a:p>
          <a:p>
            <a:r>
              <a:rPr lang="en-US" dirty="0"/>
              <a:t>Although registration is not required for protection, it offers many benefits, including a public record of the copyright claim, </a:t>
            </a:r>
            <a:r>
              <a:rPr lang="en-US" dirty="0" smtClean="0"/>
              <a:t>evidence </a:t>
            </a:r>
            <a:r>
              <a:rPr lang="en-US" dirty="0"/>
              <a:t>of the validity of the copyright when registration is made before or within five years of publication, and the possible recovery of </a:t>
            </a:r>
            <a:r>
              <a:rPr lang="en-US" dirty="0" smtClean="0"/>
              <a:t>damages </a:t>
            </a:r>
            <a:r>
              <a:rPr lang="en-US" dirty="0"/>
              <a:t>and attorney’s fees and costs in successful copyright infringement </a:t>
            </a:r>
            <a:r>
              <a:rPr lang="en-US" dirty="0" smtClean="0"/>
              <a:t>litigation. </a:t>
            </a:r>
            <a:endParaRPr lang="en-US" dirty="0"/>
          </a:p>
          <a:p>
            <a:r>
              <a:rPr lang="en-US" dirty="0"/>
              <a:t>In general, the term of copyright is the life of the author plus 70 years after the author’s death (or last surviving author’s death if a joint work). For works made for hire and anonymous or pseudonymous works, the duration of copyright is 95 years from publication or 120 years from creation, whichever is shorter. (Works created before January 1, 1978, have special rules of duration).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274638"/>
            <a:ext cx="1094930" cy="1143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592" t="3094" r="20833" b="4062"/>
          <a:stretch/>
        </p:blipFill>
        <p:spPr>
          <a:xfrm>
            <a:off x="1295400" y="274638"/>
            <a:ext cx="1219200" cy="1143000"/>
          </a:xfrm>
          <a:prstGeom prst="rect">
            <a:avLst/>
          </a:prstGeom>
        </p:spPr>
      </p:pic>
    </p:spTree>
    <p:extLst>
      <p:ext uri="{BB962C8B-B14F-4D97-AF65-F5344CB8AC3E}">
        <p14:creationId xmlns:p14="http://schemas.microsoft.com/office/powerpoint/2010/main" val="3641006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Why Didn’t They Sing Happy Birthday at Chucky Cheese’s</a:t>
            </a:r>
            <a:r>
              <a:rPr lang="en-US" sz="4000" baseline="30000" dirty="0"/>
              <a:t>®</a:t>
            </a:r>
            <a:r>
              <a:rPr lang="en-US" sz="4000" dirty="0"/>
              <a:t>?</a:t>
            </a:r>
          </a:p>
        </p:txBody>
      </p:sp>
      <p:sp>
        <p:nvSpPr>
          <p:cNvPr id="5" name="Content Placeholder 4"/>
          <p:cNvSpPr>
            <a:spLocks noGrp="1"/>
          </p:cNvSpPr>
          <p:nvPr>
            <p:ph idx="1"/>
          </p:nvPr>
        </p:nvSpPr>
        <p:spPr>
          <a:xfrm>
            <a:off x="3962400" y="1600200"/>
            <a:ext cx="4876800" cy="4525963"/>
          </a:xfrm>
        </p:spPr>
        <p:txBody>
          <a:bodyPr>
            <a:normAutofit fontScale="92500" lnSpcReduction="20000"/>
          </a:bodyPr>
          <a:lstStyle/>
          <a:p>
            <a:pPr marL="200911" indent="-200911">
              <a:spcBef>
                <a:spcPts val="0"/>
              </a:spcBef>
            </a:pPr>
            <a:r>
              <a:rPr lang="en-US" sz="2000" dirty="0"/>
              <a:t>The melody of "Happy Birthday to You" comes from the song "Good Morning to All“ written by Patty and Mildred Hill in 1893</a:t>
            </a:r>
          </a:p>
          <a:p>
            <a:pPr marL="200911" indent="-200911">
              <a:spcBef>
                <a:spcPts val="0"/>
              </a:spcBef>
            </a:pPr>
            <a:r>
              <a:rPr lang="en-US" sz="2000" dirty="0"/>
              <a:t>Warner/Chappell claims to have bought the rights for the words to “Happy Birthday to You” from the sister’s publisher and the copyright was valid until 2030</a:t>
            </a:r>
          </a:p>
          <a:p>
            <a:pPr marL="200911" indent="-200911">
              <a:spcBef>
                <a:spcPts val="0"/>
              </a:spcBef>
            </a:pPr>
            <a:r>
              <a:rPr lang="en-US" sz="2000" dirty="0"/>
              <a:t>Warner has collected millions of dollars over the years in license fees</a:t>
            </a:r>
          </a:p>
          <a:p>
            <a:pPr marL="200911" indent="-200911">
              <a:spcBef>
                <a:spcPts val="0"/>
              </a:spcBef>
            </a:pPr>
            <a:r>
              <a:rPr lang="en-US" sz="2000" dirty="0"/>
              <a:t>In 2015 Chief U.S. District Judge George King ruled that there is no evidence that there was ever a copyright on the “Happy Birthday to You” lyrics and any copyright to the music would have expired long ago.</a:t>
            </a:r>
          </a:p>
          <a:p>
            <a:pPr marL="200911" indent="-200911">
              <a:spcBef>
                <a:spcPts val="0"/>
              </a:spcBef>
            </a:pPr>
            <a:r>
              <a:rPr lang="en-US" sz="2000" dirty="0"/>
              <a:t>Last year, Warner/Chappell paid $14,000,000 in a settlement to people who paid royalties in the past.</a:t>
            </a:r>
          </a:p>
          <a:p>
            <a:pPr marL="200911" indent="-200911">
              <a:spcBef>
                <a:spcPts val="0"/>
              </a:spcBef>
            </a:pPr>
            <a:r>
              <a:rPr lang="en-US" sz="2000" dirty="0" smtClean="0"/>
              <a:t>You </a:t>
            </a:r>
            <a:r>
              <a:rPr lang="en-US" sz="2000" dirty="0"/>
              <a:t>can now sing “Happy Birthday to You” without a license!</a:t>
            </a:r>
          </a:p>
          <a:p>
            <a:pPr marL="200911" indent="-200911">
              <a:spcBef>
                <a:spcPts val="0"/>
              </a:spcBef>
            </a:pPr>
            <a:endParaRPr lang="en-US" sz="2000" dirty="0"/>
          </a:p>
          <a:p>
            <a:pPr>
              <a:spcBef>
                <a:spcPts val="0"/>
              </a:spcBef>
            </a:pP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52600"/>
            <a:ext cx="3505200" cy="3505200"/>
          </a:xfrm>
          <a:prstGeom prst="rect">
            <a:avLst/>
          </a:prstGeom>
        </p:spPr>
      </p:pic>
    </p:spTree>
    <p:extLst>
      <p:ext uri="{BB962C8B-B14F-4D97-AF65-F5344CB8AC3E}">
        <p14:creationId xmlns:p14="http://schemas.microsoft.com/office/powerpoint/2010/main" val="4128547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Secrets</a:t>
            </a:r>
            <a:endParaRPr lang="en-US" dirty="0"/>
          </a:p>
        </p:txBody>
      </p:sp>
      <p:sp>
        <p:nvSpPr>
          <p:cNvPr id="3" name="Content Placeholder 2"/>
          <p:cNvSpPr>
            <a:spLocks noGrp="1"/>
          </p:cNvSpPr>
          <p:nvPr>
            <p:ph idx="1"/>
          </p:nvPr>
        </p:nvSpPr>
        <p:spPr/>
        <p:txBody>
          <a:bodyPr>
            <a:normAutofit/>
          </a:bodyPr>
          <a:lstStyle/>
          <a:p>
            <a:r>
              <a:rPr lang="en-US" sz="2000" dirty="0" smtClean="0"/>
              <a:t>Trade </a:t>
            </a:r>
            <a:r>
              <a:rPr lang="en-US" sz="2000" dirty="0"/>
              <a:t>secrets are protected in the U.S. as long as the information is a secret, has commercial value, and reasonable steps are taken to protect the information. </a:t>
            </a:r>
            <a:endParaRPr lang="en-US" sz="2000" dirty="0" smtClean="0"/>
          </a:p>
          <a:p>
            <a:r>
              <a:rPr lang="en-US" sz="2000" spc="-49" dirty="0" smtClean="0">
                <a:solidFill>
                  <a:schemeClr val="bg1"/>
                </a:solidFill>
                <a:cs typeface="Gill Sans MT"/>
              </a:rPr>
              <a:t>Illegal </a:t>
            </a:r>
            <a:r>
              <a:rPr lang="en-US" sz="2000" spc="-53" dirty="0">
                <a:solidFill>
                  <a:schemeClr val="bg1"/>
                </a:solidFill>
                <a:cs typeface="Gill Sans MT"/>
              </a:rPr>
              <a:t>to </a:t>
            </a:r>
            <a:r>
              <a:rPr lang="en-US" sz="2000" spc="-49" dirty="0">
                <a:solidFill>
                  <a:schemeClr val="bg1"/>
                </a:solidFill>
                <a:cs typeface="Gill Sans MT"/>
              </a:rPr>
              <a:t>disclose </a:t>
            </a:r>
            <a:r>
              <a:rPr lang="en-US" sz="2000" spc="-35" dirty="0">
                <a:solidFill>
                  <a:schemeClr val="bg1"/>
                </a:solidFill>
                <a:cs typeface="Gill Sans MT"/>
              </a:rPr>
              <a:t>trade </a:t>
            </a:r>
            <a:r>
              <a:rPr lang="en-US" sz="2000" spc="-63" dirty="0">
                <a:solidFill>
                  <a:schemeClr val="bg1"/>
                </a:solidFill>
                <a:cs typeface="Gill Sans MT"/>
              </a:rPr>
              <a:t>secrets </a:t>
            </a:r>
            <a:r>
              <a:rPr lang="en-US" sz="2000" spc="-42" dirty="0">
                <a:solidFill>
                  <a:schemeClr val="bg1"/>
                </a:solidFill>
                <a:cs typeface="Gill Sans MT"/>
              </a:rPr>
              <a:t>protected under </a:t>
            </a:r>
            <a:r>
              <a:rPr lang="en-US" sz="2000" spc="-49" dirty="0">
                <a:solidFill>
                  <a:schemeClr val="bg1"/>
                </a:solidFill>
                <a:cs typeface="Gill Sans MT"/>
              </a:rPr>
              <a:t>non-disclosure  </a:t>
            </a:r>
            <a:r>
              <a:rPr lang="en-US" sz="2000" spc="-35" dirty="0" smtClean="0">
                <a:solidFill>
                  <a:schemeClr val="bg1"/>
                </a:solidFill>
                <a:cs typeface="Gill Sans MT"/>
              </a:rPr>
              <a:t>agreement.</a:t>
            </a:r>
          </a:p>
          <a:p>
            <a:r>
              <a:rPr lang="en-US" sz="2000" spc="-35" dirty="0" smtClean="0">
                <a:solidFill>
                  <a:schemeClr val="bg1"/>
                </a:solidFill>
                <a:cs typeface="Gill Sans MT"/>
              </a:rPr>
              <a:t>Theft </a:t>
            </a:r>
            <a:r>
              <a:rPr lang="en-US" sz="2000" spc="-35" dirty="0">
                <a:solidFill>
                  <a:schemeClr val="bg1"/>
                </a:solidFill>
                <a:cs typeface="Gill Sans MT"/>
              </a:rPr>
              <a:t>protected by federal and state </a:t>
            </a:r>
            <a:r>
              <a:rPr lang="en-US" sz="2000" spc="-35" dirty="0" smtClean="0">
                <a:solidFill>
                  <a:schemeClr val="bg1"/>
                </a:solidFill>
                <a:cs typeface="Gill Sans MT"/>
              </a:rPr>
              <a:t>laws.</a:t>
            </a:r>
          </a:p>
          <a:p>
            <a:r>
              <a:rPr lang="en-US" sz="2000" spc="-60" dirty="0" smtClean="0">
                <a:solidFill>
                  <a:schemeClr val="bg1"/>
                </a:solidFill>
                <a:cs typeface="Gill Sans MT"/>
              </a:rPr>
              <a:t>Lost </a:t>
            </a:r>
            <a:r>
              <a:rPr lang="en-US" sz="2000" spc="-53" dirty="0">
                <a:solidFill>
                  <a:schemeClr val="bg1"/>
                </a:solidFill>
                <a:cs typeface="Gill Sans MT"/>
              </a:rPr>
              <a:t>if discovered </a:t>
            </a:r>
            <a:r>
              <a:rPr lang="en-US" sz="2000" spc="-28" dirty="0">
                <a:solidFill>
                  <a:schemeClr val="bg1"/>
                </a:solidFill>
                <a:cs typeface="Gill Sans MT"/>
              </a:rPr>
              <a:t>independently </a:t>
            </a:r>
            <a:r>
              <a:rPr lang="en-US" sz="2000" spc="-35" dirty="0">
                <a:solidFill>
                  <a:schemeClr val="bg1"/>
                </a:solidFill>
                <a:cs typeface="Gill Sans MT"/>
              </a:rPr>
              <a:t>by </a:t>
            </a:r>
            <a:r>
              <a:rPr lang="en-US" sz="2000" spc="-21" dirty="0">
                <a:solidFill>
                  <a:schemeClr val="bg1"/>
                </a:solidFill>
                <a:cs typeface="Gill Sans MT"/>
              </a:rPr>
              <a:t>someone</a:t>
            </a:r>
            <a:r>
              <a:rPr lang="en-US" sz="2000" spc="236" dirty="0">
                <a:solidFill>
                  <a:schemeClr val="bg1"/>
                </a:solidFill>
                <a:cs typeface="Gill Sans MT"/>
              </a:rPr>
              <a:t> </a:t>
            </a:r>
            <a:r>
              <a:rPr lang="en-US" sz="2000" spc="-39" dirty="0" smtClean="0">
                <a:solidFill>
                  <a:schemeClr val="bg1"/>
                </a:solidFill>
                <a:cs typeface="Gill Sans MT"/>
              </a:rPr>
              <a:t>else.</a:t>
            </a:r>
            <a:endParaRPr lang="en-US" sz="2000" dirty="0">
              <a:solidFill>
                <a:schemeClr val="bg1"/>
              </a:solidFill>
              <a:cs typeface="Gill Sans MT"/>
            </a:endParaRP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8422"/>
          <a:stretch/>
        </p:blipFill>
        <p:spPr>
          <a:xfrm>
            <a:off x="1676400" y="3886201"/>
            <a:ext cx="5772150" cy="1905000"/>
          </a:xfrm>
          <a:prstGeom prst="rect">
            <a:avLst/>
          </a:prstGeom>
        </p:spPr>
      </p:pic>
    </p:spTree>
    <p:extLst>
      <p:ext uri="{BB962C8B-B14F-4D97-AF65-F5344CB8AC3E}">
        <p14:creationId xmlns:p14="http://schemas.microsoft.com/office/powerpoint/2010/main" val="114251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43000" y="1320800"/>
            <a:ext cx="7010400" cy="4165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l" eaLnBrk="0" fontAlgn="base" hangingPunct="0">
              <a:spcBef>
                <a:spcPct val="0"/>
              </a:spcBef>
              <a:spcAft>
                <a:spcPct val="0"/>
              </a:spcAft>
              <a:buFont typeface="+mj-lt"/>
              <a:buAutoNum type="arabicPeriod" startAt="3"/>
            </a:pPr>
            <a:r>
              <a:rPr lang="en-US" altLang="en-US" sz="2000" dirty="0" smtClean="0">
                <a:solidFill>
                  <a:schemeClr val="tx1"/>
                </a:solidFill>
                <a:latin typeface="Arial" panose="020B0604020202020204" pitchFamily="34" charset="0"/>
              </a:rPr>
              <a:t>Do EACH of the following:</a:t>
            </a:r>
          </a:p>
          <a:p>
            <a:pPr marL="800100" lvl="1" indent="-342900" algn="l" eaLnBrk="0" fontAlgn="base" hangingPunct="0">
              <a:spcBef>
                <a:spcPct val="0"/>
              </a:spcBef>
              <a:spcAft>
                <a:spcPct val="0"/>
              </a:spcAft>
              <a:buFont typeface="+mj-lt"/>
              <a:buAutoNum type="alphaLcPeriod"/>
            </a:pPr>
            <a:r>
              <a:rPr lang="en-US" altLang="en-US" sz="1600" dirty="0" smtClean="0">
                <a:solidFill>
                  <a:schemeClr val="tx1"/>
                </a:solidFill>
                <a:latin typeface="Arial" panose="020B0604020202020204" pitchFamily="34" charset="0"/>
              </a:rPr>
              <a:t>Define </a:t>
            </a:r>
            <a:r>
              <a:rPr lang="en-US" altLang="en-US" sz="1600" dirty="0">
                <a:solidFill>
                  <a:schemeClr val="tx1"/>
                </a:solidFill>
                <a:latin typeface="Arial" panose="020B0604020202020204" pitchFamily="34" charset="0"/>
              </a:rPr>
              <a:t>the term intellectual property. Explain which government agency oversees the protection of intellectual property, the types of intellectual property that can be protected, how such property is protected, and why protection is necessary. </a:t>
            </a:r>
          </a:p>
          <a:p>
            <a:pPr marL="800100" lvl="1" indent="-342900" algn="l" eaLnBrk="0" fontAlgn="base" hangingPunct="0">
              <a:spcBef>
                <a:spcPct val="0"/>
              </a:spcBef>
              <a:spcAft>
                <a:spcPct val="0"/>
              </a:spcAft>
              <a:buFont typeface="+mj-lt"/>
              <a:buAutoNum type="alphaLcPeriod"/>
            </a:pPr>
            <a:r>
              <a:rPr lang="en-US" altLang="en-US" sz="1600" dirty="0">
                <a:solidFill>
                  <a:schemeClr val="tx1"/>
                </a:solidFill>
                <a:latin typeface="Arial" panose="020B0604020202020204" pitchFamily="34" charset="0"/>
              </a:rPr>
              <a:t>Explain the components of a patent and the different types of patents available. </a:t>
            </a:r>
          </a:p>
          <a:p>
            <a:pPr marL="800100" lvl="1" indent="-342900" algn="l" eaLnBrk="0" fontAlgn="base" hangingPunct="0">
              <a:spcBef>
                <a:spcPct val="0"/>
              </a:spcBef>
              <a:spcAft>
                <a:spcPct val="0"/>
              </a:spcAft>
              <a:buFont typeface="+mj-lt"/>
              <a:buAutoNum type="alphaLcPeriod"/>
            </a:pPr>
            <a:r>
              <a:rPr lang="en-US" altLang="en-US" sz="1600" dirty="0">
                <a:solidFill>
                  <a:schemeClr val="tx1"/>
                </a:solidFill>
                <a:latin typeface="Arial" panose="020B0604020202020204" pitchFamily="34" charset="0"/>
              </a:rPr>
              <a:t>Examine your Scouting gear and find a patent number on a camp item you have used. With your parent’s permission, use the Internet to find out more about that patent. Compare the finished item with the claims and drawings in the patent. Report what you learned to your counselor. </a:t>
            </a:r>
          </a:p>
          <a:p>
            <a:pPr marL="800100" lvl="1" indent="-342900" algn="l" eaLnBrk="0" fontAlgn="base" hangingPunct="0">
              <a:spcBef>
                <a:spcPct val="0"/>
              </a:spcBef>
              <a:spcAft>
                <a:spcPct val="0"/>
              </a:spcAft>
              <a:buFont typeface="+mj-lt"/>
              <a:buAutoNum type="alphaLcPeriod"/>
            </a:pPr>
            <a:r>
              <a:rPr lang="en-US" altLang="en-US" sz="1600" dirty="0">
                <a:solidFill>
                  <a:schemeClr val="tx1"/>
                </a:solidFill>
                <a:latin typeface="Arial" panose="020B0604020202020204" pitchFamily="34" charset="0"/>
              </a:rPr>
              <a:t>Explain the term patent infringement. </a:t>
            </a:r>
          </a:p>
        </p:txBody>
      </p:sp>
      <p:sp>
        <p:nvSpPr>
          <p:cNvPr id="5" name="AutoShape 68"/>
          <p:cNvSpPr>
            <a:spLocks noChangeArrowheads="1"/>
          </p:cNvSpPr>
          <p:nvPr/>
        </p:nvSpPr>
        <p:spPr bwMode="gray">
          <a:xfrm>
            <a:off x="1137062" y="609600"/>
            <a:ext cx="6696075" cy="6350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r>
              <a:rPr kumimoji="1" lang="en-US" altLang="ko-KR" sz="3500" dirty="0" smtClean="0">
                <a:solidFill>
                  <a:schemeClr val="bg1"/>
                </a:solidFill>
                <a:ea typeface="굴림" pitchFamily="34" charset="-127"/>
              </a:rPr>
              <a:t>Inventing Merit Badge Requirements</a:t>
            </a:r>
            <a:endParaRPr kumimoji="1" lang="en-US" altLang="ko-KR" sz="3500" dirty="0">
              <a:solidFill>
                <a:schemeClr val="bg1"/>
              </a:solidFill>
              <a:ea typeface="굴림" pitchFamily="34" charset="-127"/>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62" y="457200"/>
            <a:ext cx="939800" cy="939800"/>
          </a:xfrm>
          <a:prstGeom prst="rect">
            <a:avLst/>
          </a:prstGeom>
        </p:spPr>
      </p:pic>
      <p:sp>
        <p:nvSpPr>
          <p:cNvPr id="2" name="Rectangle 1"/>
          <p:cNvSpPr>
            <a:spLocks noChangeArrowheads="1"/>
          </p:cNvSpPr>
          <p:nvPr/>
        </p:nvSpPr>
        <p:spPr bwMode="auto">
          <a:xfrm>
            <a:off x="0" y="-323165"/>
            <a:ext cx="149367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*Before you begin building the prototype, you must share your design and building plans with your counselor and have your counselor’s approval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069187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smtClean="0">
                <a:solidFill>
                  <a:srgbClr val="4D4D4D"/>
                </a:solidFill>
              </a:rPr>
              <a:t>Requirement 3</a:t>
            </a:r>
            <a:endParaRPr lang="en-US" sz="3600" dirty="0">
              <a:solidFill>
                <a:srgbClr val="4D4D4D"/>
              </a:solidFill>
            </a:endParaRPr>
          </a:p>
        </p:txBody>
      </p:sp>
      <p:sp>
        <p:nvSpPr>
          <p:cNvPr id="4" name="TextBox 3"/>
          <p:cNvSpPr txBox="1"/>
          <p:nvPr/>
        </p:nvSpPr>
        <p:spPr>
          <a:xfrm>
            <a:off x="2286000" y="1752600"/>
            <a:ext cx="6096000" cy="3847207"/>
          </a:xfrm>
          <a:prstGeom prst="rect">
            <a:avLst/>
          </a:prstGeom>
          <a:noFill/>
        </p:spPr>
        <p:txBody>
          <a:bodyPr wrap="square" rtlCol="0">
            <a:spAutoFit/>
          </a:bodyPr>
          <a:lstStyle/>
          <a:p>
            <a:pPr lvl="0" eaLnBrk="0" fontAlgn="base" hangingPunct="0">
              <a:spcBef>
                <a:spcPct val="0"/>
              </a:spcBef>
              <a:spcAft>
                <a:spcPct val="0"/>
              </a:spcAft>
            </a:pPr>
            <a:r>
              <a:rPr lang="en-US" altLang="en-US" sz="2000" dirty="0">
                <a:solidFill>
                  <a:srgbClr val="000000"/>
                </a:solidFill>
                <a:latin typeface="Arial" panose="020B0604020202020204" pitchFamily="34" charset="0"/>
              </a:rPr>
              <a:t>Do EACH of the following:</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Define the term intellectual property. Explain which government agency oversees the protection of intellectual property, the types of intellectual property that can be protected, how such property is protected, and why protection is necessary. </a:t>
            </a:r>
          </a:p>
          <a:p>
            <a:pPr marL="800100" lvl="1" indent="-342900" eaLnBrk="0" fontAlgn="base" hangingPunct="0">
              <a:spcBef>
                <a:spcPct val="0"/>
              </a:spcBef>
              <a:spcAft>
                <a:spcPct val="0"/>
              </a:spcAft>
              <a:buFont typeface="+mj-lt"/>
              <a:buAutoNum type="alphaLcPeriod"/>
            </a:pPr>
            <a:r>
              <a:rPr lang="en-US" altLang="en-US" sz="1600" dirty="0">
                <a:solidFill>
                  <a:srgbClr val="C00000"/>
                </a:solidFill>
                <a:latin typeface="Arial" panose="020B0604020202020204" pitchFamily="34" charset="0"/>
              </a:rPr>
              <a:t>Explain the components of a patent and the different types of patents available. </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Examine your Scouting gear and find a patent number on a camp item you have used. With your parent’s permission, use the Internet to find out more about that patent. Compare the finished item with the claims and drawings in the patent. Report what you learned to your counselor. </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Explain the term patent infringement.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8481"/>
            <a:ext cx="1295400" cy="1295400"/>
          </a:xfrm>
          <a:prstGeom prst="rect">
            <a:avLst/>
          </a:prstGeom>
        </p:spPr>
      </p:pic>
    </p:spTree>
    <p:extLst>
      <p:ext uri="{BB962C8B-B14F-4D97-AF65-F5344CB8AC3E}">
        <p14:creationId xmlns:p14="http://schemas.microsoft.com/office/powerpoint/2010/main" val="2168689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 Patent</a:t>
            </a:r>
            <a:endParaRPr lang="en-US" dirty="0"/>
          </a:p>
        </p:txBody>
      </p:sp>
      <p:sp>
        <p:nvSpPr>
          <p:cNvPr id="3" name="Content Placeholder 2"/>
          <p:cNvSpPr>
            <a:spLocks noGrp="1"/>
          </p:cNvSpPr>
          <p:nvPr>
            <p:ph idx="1"/>
          </p:nvPr>
        </p:nvSpPr>
        <p:spPr>
          <a:xfrm>
            <a:off x="457200" y="1600201"/>
            <a:ext cx="8229600" cy="3581400"/>
          </a:xfrm>
        </p:spPr>
        <p:txBody>
          <a:bodyPr>
            <a:normAutofit fontScale="92500" lnSpcReduction="10000"/>
          </a:bodyPr>
          <a:lstStyle/>
          <a:p>
            <a:r>
              <a:rPr lang="en-US" dirty="0" smtClean="0"/>
              <a:t>The </a:t>
            </a:r>
            <a:r>
              <a:rPr lang="en-US" dirty="0"/>
              <a:t>typical patent consists of four main parts:</a:t>
            </a:r>
          </a:p>
          <a:p>
            <a:pPr lvl="1"/>
            <a:r>
              <a:rPr lang="en-US" dirty="0"/>
              <a:t>Front page(s)</a:t>
            </a:r>
          </a:p>
          <a:p>
            <a:pPr lvl="1"/>
            <a:r>
              <a:rPr lang="en-US" dirty="0"/>
              <a:t>Drawings</a:t>
            </a:r>
          </a:p>
          <a:p>
            <a:pPr lvl="1"/>
            <a:r>
              <a:rPr lang="en-US" dirty="0"/>
              <a:t>Specification</a:t>
            </a:r>
          </a:p>
          <a:p>
            <a:pPr lvl="2"/>
            <a:r>
              <a:rPr lang="en-US" dirty="0"/>
              <a:t>A background section</a:t>
            </a:r>
          </a:p>
          <a:p>
            <a:pPr lvl="2"/>
            <a:r>
              <a:rPr lang="en-US" dirty="0"/>
              <a:t>A list of drawings</a:t>
            </a:r>
          </a:p>
          <a:p>
            <a:pPr lvl="2"/>
            <a:r>
              <a:rPr lang="en-US" dirty="0"/>
              <a:t>A detailed description </a:t>
            </a:r>
          </a:p>
          <a:p>
            <a:pPr lvl="1"/>
            <a:r>
              <a:rPr lang="en-US" dirty="0"/>
              <a:t>Claims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286000"/>
            <a:ext cx="2895600" cy="3826784"/>
          </a:xfrm>
          <a:prstGeom prst="rect">
            <a:avLst/>
          </a:prstGeom>
        </p:spPr>
      </p:pic>
    </p:spTree>
    <p:extLst>
      <p:ext uri="{BB962C8B-B14F-4D97-AF65-F5344CB8AC3E}">
        <p14:creationId xmlns:p14="http://schemas.microsoft.com/office/powerpoint/2010/main" val="2504011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 Page of a Patent</a:t>
            </a:r>
            <a:endParaRPr lang="en-US" dirty="0"/>
          </a:p>
        </p:txBody>
      </p:sp>
      <p:sp>
        <p:nvSpPr>
          <p:cNvPr id="3" name="Content Placeholder 2"/>
          <p:cNvSpPr>
            <a:spLocks noGrp="1"/>
          </p:cNvSpPr>
          <p:nvPr>
            <p:ph idx="1"/>
          </p:nvPr>
        </p:nvSpPr>
        <p:spPr>
          <a:xfrm>
            <a:off x="457200" y="1600200"/>
            <a:ext cx="3505200" cy="4525963"/>
          </a:xfrm>
        </p:spPr>
        <p:txBody>
          <a:bodyPr>
            <a:normAutofit fontScale="77500" lnSpcReduction="20000"/>
          </a:bodyPr>
          <a:lstStyle/>
          <a:p>
            <a:r>
              <a:rPr lang="en-US" dirty="0"/>
              <a:t>The Title, Abstract, and Drawings provided on the front page simply summarize the technology described in the </a:t>
            </a:r>
            <a:r>
              <a:rPr lang="en-US" dirty="0" smtClean="0"/>
              <a:t>patent. </a:t>
            </a:r>
            <a:endParaRPr lang="en-US" dirty="0" smtClean="0"/>
          </a:p>
          <a:p>
            <a:r>
              <a:rPr lang="en-US" dirty="0" smtClean="0"/>
              <a:t>They </a:t>
            </a:r>
            <a:r>
              <a:rPr lang="en-US" dirty="0"/>
              <a:t>are not the primary sources for determining what the patent actually covers (that’s laid out in the Claims at the end of the patent).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295400"/>
            <a:ext cx="4359543" cy="5440362"/>
          </a:xfrm>
          <a:prstGeom prst="rect">
            <a:avLst/>
          </a:prstGeom>
        </p:spPr>
      </p:pic>
    </p:spTree>
    <p:extLst>
      <p:ext uri="{BB962C8B-B14F-4D97-AF65-F5344CB8AC3E}">
        <p14:creationId xmlns:p14="http://schemas.microsoft.com/office/powerpoint/2010/main" val="3575515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Drawings of a Patent</a:t>
            </a:r>
            <a:endParaRPr lang="en-US" dirty="0"/>
          </a:p>
        </p:txBody>
      </p:sp>
      <p:sp>
        <p:nvSpPr>
          <p:cNvPr id="3" name="Content Placeholder 2"/>
          <p:cNvSpPr>
            <a:spLocks noGrp="1"/>
          </p:cNvSpPr>
          <p:nvPr>
            <p:ph idx="1"/>
          </p:nvPr>
        </p:nvSpPr>
        <p:spPr>
          <a:xfrm>
            <a:off x="457200" y="1600200"/>
            <a:ext cx="4038600" cy="4525963"/>
          </a:xfrm>
        </p:spPr>
        <p:txBody>
          <a:bodyPr>
            <a:normAutofit fontScale="62500" lnSpcReduction="20000"/>
          </a:bodyPr>
          <a:lstStyle/>
          <a:p>
            <a:r>
              <a:rPr lang="en-US" dirty="0"/>
              <a:t>With a few rare exceptions (for example, if the invention relates to a chemical compound or composition), most U.S. patents will include drawings.</a:t>
            </a:r>
          </a:p>
          <a:p>
            <a:r>
              <a:rPr lang="en-US" dirty="0"/>
              <a:t>Located immediately following the front page, the drawings help the reader to understand the invention. The drawings must show all claimed elements.</a:t>
            </a:r>
          </a:p>
          <a:p>
            <a:r>
              <a:rPr lang="en-US" dirty="0"/>
              <a:t>Drawings labeled “Prior Art”, such as Figures 1 and 2 in the example above, are not part of the patented invention. But they’re used to document any prior processes that existed before the invention was made.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166" r="55834"/>
          <a:stretch/>
        </p:blipFill>
        <p:spPr>
          <a:xfrm>
            <a:off x="5029200" y="1295400"/>
            <a:ext cx="3385337" cy="5314384"/>
          </a:xfrm>
          <a:prstGeom prst="rect">
            <a:avLst/>
          </a:prstGeom>
        </p:spPr>
      </p:pic>
    </p:spTree>
    <p:extLst>
      <p:ext uri="{BB962C8B-B14F-4D97-AF65-F5344CB8AC3E}">
        <p14:creationId xmlns:p14="http://schemas.microsoft.com/office/powerpoint/2010/main" val="4074651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 of a Patent</a:t>
            </a:r>
            <a:endParaRPr lang="en-US" dirty="0"/>
          </a:p>
        </p:txBody>
      </p:sp>
      <p:sp>
        <p:nvSpPr>
          <p:cNvPr id="3" name="Content Placeholder 2"/>
          <p:cNvSpPr>
            <a:spLocks noGrp="1"/>
          </p:cNvSpPr>
          <p:nvPr>
            <p:ph idx="1"/>
          </p:nvPr>
        </p:nvSpPr>
        <p:spPr>
          <a:xfrm>
            <a:off x="457200" y="1600200"/>
            <a:ext cx="8382000" cy="4525963"/>
          </a:xfrm>
        </p:spPr>
        <p:txBody>
          <a:bodyPr>
            <a:normAutofit fontScale="62500" lnSpcReduction="20000"/>
          </a:bodyPr>
          <a:lstStyle/>
          <a:p>
            <a:r>
              <a:rPr lang="en-US" dirty="0"/>
              <a:t>The "specification" of a patent is all of the written part of the patent, except for the first-page information and the claims. </a:t>
            </a:r>
            <a:endParaRPr lang="en-US" dirty="0" smtClean="0"/>
          </a:p>
          <a:p>
            <a:r>
              <a:rPr lang="en-US" dirty="0"/>
              <a:t>A patent specification is a highly technical legal document, the purpose of which is </a:t>
            </a:r>
            <a:r>
              <a:rPr lang="en-US" dirty="0" smtClean="0"/>
              <a:t>to </a:t>
            </a:r>
            <a:r>
              <a:rPr lang="en-US" dirty="0"/>
              <a:t>disclose an invention to the public in language that will enable the public to work the invention when relevant patent rights have expired; and </a:t>
            </a:r>
            <a:r>
              <a:rPr lang="en-US" dirty="0" smtClean="0"/>
              <a:t>to </a:t>
            </a:r>
            <a:r>
              <a:rPr lang="en-US" dirty="0"/>
              <a:t>identify the subject matter that the patent applicant or patent owner intends to claim exclusively for themselves</a:t>
            </a:r>
            <a:r>
              <a:rPr lang="en-US" dirty="0" smtClean="0"/>
              <a:t>.</a:t>
            </a:r>
          </a:p>
          <a:p>
            <a:r>
              <a:rPr lang="en-US" dirty="0" smtClean="0"/>
              <a:t>The Specification has a:</a:t>
            </a:r>
          </a:p>
          <a:p>
            <a:pPr lvl="1"/>
            <a:r>
              <a:rPr lang="en-US" dirty="0" smtClean="0"/>
              <a:t>Background section</a:t>
            </a:r>
          </a:p>
          <a:p>
            <a:pPr lvl="2"/>
            <a:r>
              <a:rPr lang="en-US" dirty="0" smtClean="0"/>
              <a:t>Briefly describes the invention but says very little about the invention.</a:t>
            </a:r>
            <a:endParaRPr lang="en-US" dirty="0"/>
          </a:p>
          <a:p>
            <a:pPr lvl="1"/>
            <a:r>
              <a:rPr lang="en-US" dirty="0"/>
              <a:t>A list of drawings</a:t>
            </a:r>
          </a:p>
          <a:p>
            <a:pPr lvl="1"/>
            <a:r>
              <a:rPr lang="en-US" dirty="0"/>
              <a:t>A detailed description </a:t>
            </a:r>
          </a:p>
          <a:p>
            <a:pPr lvl="2"/>
            <a:r>
              <a:rPr lang="en-US" dirty="0" smtClean="0"/>
              <a:t>The </a:t>
            </a:r>
            <a:r>
              <a:rPr lang="en-US" dirty="0"/>
              <a:t>detailed </a:t>
            </a:r>
            <a:r>
              <a:rPr lang="en-US" dirty="0" smtClean="0"/>
              <a:t>description is </a:t>
            </a:r>
            <a:r>
              <a:rPr lang="en-US" dirty="0"/>
              <a:t>the main technical disclosure of the patent.</a:t>
            </a:r>
          </a:p>
          <a:p>
            <a:pPr lvl="2"/>
            <a:r>
              <a:rPr lang="en-US" dirty="0"/>
              <a:t>This section </a:t>
            </a:r>
            <a:r>
              <a:rPr lang="en-US" dirty="0" smtClean="0"/>
              <a:t>describes </a:t>
            </a:r>
            <a:r>
              <a:rPr lang="en-US" dirty="0"/>
              <a:t>the invention in terms that would allow a person with ordinary skill </a:t>
            </a:r>
            <a:r>
              <a:rPr lang="en-US" dirty="0" smtClean="0"/>
              <a:t>to </a:t>
            </a:r>
            <a:r>
              <a:rPr lang="en-US" dirty="0"/>
              <a:t>be able to make or use the invention. The detailed description also describes the best mode for making and using the inventions.</a:t>
            </a:r>
          </a:p>
          <a:p>
            <a:endParaRPr lang="en-US" dirty="0"/>
          </a:p>
          <a:p>
            <a:endParaRPr lang="en-US" dirty="0"/>
          </a:p>
        </p:txBody>
      </p:sp>
    </p:spTree>
    <p:extLst>
      <p:ext uri="{BB962C8B-B14F-4D97-AF65-F5344CB8AC3E}">
        <p14:creationId xmlns:p14="http://schemas.microsoft.com/office/powerpoint/2010/main" val="1056649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 of a Patent</a:t>
            </a:r>
            <a:endParaRPr lang="en-US" dirty="0"/>
          </a:p>
        </p:txBody>
      </p:sp>
      <p:sp>
        <p:nvSpPr>
          <p:cNvPr id="3" name="Content Placeholder 2"/>
          <p:cNvSpPr>
            <a:spLocks noGrp="1"/>
          </p:cNvSpPr>
          <p:nvPr>
            <p:ph idx="1"/>
          </p:nvPr>
        </p:nvSpPr>
        <p:spPr/>
        <p:txBody>
          <a:bodyPr>
            <a:normAutofit/>
          </a:bodyPr>
          <a:lstStyle/>
          <a:p>
            <a:r>
              <a:rPr lang="en-US" sz="2000" dirty="0"/>
              <a:t>The most important part of the document, the claims set forth and define the patent’s scope of exclusive rights. In other words, they describe what the patent does or does not cover. Each claim element should be shown in the drawings and described in the detailed description.</a:t>
            </a:r>
          </a:p>
          <a:p>
            <a:r>
              <a:rPr lang="en-US" sz="2000" dirty="0"/>
              <a:t>There are two different ways to categorize the types of claims you’ll find in a typical patent.</a:t>
            </a:r>
          </a:p>
          <a:p>
            <a:pPr lvl="1"/>
            <a:r>
              <a:rPr lang="en-US" sz="2000" dirty="0"/>
              <a:t>System claims generally describe </a:t>
            </a:r>
            <a:r>
              <a:rPr lang="en-US" sz="2000" dirty="0" smtClean="0"/>
              <a:t>tangible things. The “elements” of a system claim are </a:t>
            </a:r>
            <a:r>
              <a:rPr lang="en-US" sz="2000" dirty="0"/>
              <a:t>components of the system.</a:t>
            </a:r>
          </a:p>
          <a:p>
            <a:pPr lvl="1"/>
            <a:r>
              <a:rPr lang="en-US" sz="2000" dirty="0"/>
              <a:t>Method claims generally describe a process or series of steps. </a:t>
            </a:r>
            <a:r>
              <a:rPr lang="en-US" sz="2000" dirty="0" smtClean="0"/>
              <a:t>The </a:t>
            </a:r>
            <a:r>
              <a:rPr lang="en-US" sz="2000" dirty="0"/>
              <a:t>“elements” of the method claim are the operations themselves. </a:t>
            </a:r>
          </a:p>
        </p:txBody>
      </p:sp>
    </p:spTree>
    <p:extLst>
      <p:ext uri="{BB962C8B-B14F-4D97-AF65-F5344CB8AC3E}">
        <p14:creationId xmlns:p14="http://schemas.microsoft.com/office/powerpoint/2010/main" val="1955168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029200" cy="1143000"/>
          </a:xfrm>
        </p:spPr>
        <p:txBody>
          <a:bodyPr/>
          <a:lstStyle/>
          <a:p>
            <a:r>
              <a:rPr lang="en-US" dirty="0" smtClean="0"/>
              <a:t>Types of Patents</a:t>
            </a:r>
            <a:endParaRPr lang="en-US" dirty="0"/>
          </a:p>
        </p:txBody>
      </p:sp>
      <p:sp>
        <p:nvSpPr>
          <p:cNvPr id="3" name="Content Placeholder 2"/>
          <p:cNvSpPr>
            <a:spLocks noGrp="1"/>
          </p:cNvSpPr>
          <p:nvPr>
            <p:ph idx="1"/>
          </p:nvPr>
        </p:nvSpPr>
        <p:spPr>
          <a:xfrm>
            <a:off x="3581400" y="1066800"/>
            <a:ext cx="5334000" cy="5715000"/>
          </a:xfrm>
        </p:spPr>
        <p:txBody>
          <a:bodyPr>
            <a:normAutofit/>
          </a:bodyPr>
          <a:lstStyle/>
          <a:p>
            <a:r>
              <a:rPr lang="en-US" sz="2000" dirty="0" smtClean="0"/>
              <a:t>There </a:t>
            </a:r>
            <a:r>
              <a:rPr lang="en-US" sz="2000" dirty="0"/>
              <a:t>are three types of patents - Utility, Design, and Plant. </a:t>
            </a:r>
          </a:p>
          <a:p>
            <a:r>
              <a:rPr lang="en-US" sz="2000" dirty="0" smtClean="0"/>
              <a:t>Utility </a:t>
            </a:r>
            <a:r>
              <a:rPr lang="en-US" sz="2000" dirty="0"/>
              <a:t>Patent</a:t>
            </a:r>
          </a:p>
          <a:p>
            <a:pPr lvl="1"/>
            <a:r>
              <a:rPr lang="en-US" sz="1600" dirty="0"/>
              <a:t>Utility patents may be granted to anyone who invents or discovers any new and useful process, machine, article of manufacture, or compositions of matters, or any new useful improvement thereof. By far, most patent applications filed at the USPTO are utility applications.</a:t>
            </a:r>
          </a:p>
          <a:p>
            <a:r>
              <a:rPr lang="en-US" sz="2000" dirty="0" smtClean="0"/>
              <a:t>Design </a:t>
            </a:r>
            <a:r>
              <a:rPr lang="en-US" sz="2000" dirty="0"/>
              <a:t>Patent</a:t>
            </a:r>
          </a:p>
          <a:p>
            <a:pPr lvl="1"/>
            <a:r>
              <a:rPr lang="en-US" sz="1600" dirty="0"/>
              <a:t>Design patents may be granted to anyone who invents a new, original, and ornamental design for an article of manufacture.</a:t>
            </a:r>
          </a:p>
          <a:p>
            <a:r>
              <a:rPr lang="en-US" sz="2000" dirty="0" smtClean="0"/>
              <a:t>Plant </a:t>
            </a:r>
            <a:r>
              <a:rPr lang="en-US" sz="2000" dirty="0"/>
              <a:t>Patent</a:t>
            </a:r>
          </a:p>
          <a:p>
            <a:pPr lvl="1"/>
            <a:r>
              <a:rPr lang="en-US" sz="1600" dirty="0"/>
              <a:t>Plant patents may be granted to anyone who invents or discovers and asexually reproduces any distinct and new variety of plant.</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01" y="4579434"/>
            <a:ext cx="3357266" cy="22023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67" y="2674280"/>
            <a:ext cx="3356700" cy="19051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101" y="146522"/>
            <a:ext cx="3357266" cy="2517950"/>
          </a:xfrm>
          <a:prstGeom prst="rect">
            <a:avLst/>
          </a:prstGeom>
        </p:spPr>
      </p:pic>
    </p:spTree>
    <p:extLst>
      <p:ext uri="{BB962C8B-B14F-4D97-AF65-F5344CB8AC3E}">
        <p14:creationId xmlns:p14="http://schemas.microsoft.com/office/powerpoint/2010/main" val="1911241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smtClean="0">
                <a:solidFill>
                  <a:srgbClr val="4D4D4D"/>
                </a:solidFill>
              </a:rPr>
              <a:t>Requirement 3</a:t>
            </a:r>
            <a:endParaRPr lang="en-US" sz="3600" dirty="0">
              <a:solidFill>
                <a:srgbClr val="4D4D4D"/>
              </a:solidFill>
            </a:endParaRPr>
          </a:p>
        </p:txBody>
      </p:sp>
      <p:sp>
        <p:nvSpPr>
          <p:cNvPr id="4" name="TextBox 3"/>
          <p:cNvSpPr txBox="1"/>
          <p:nvPr/>
        </p:nvSpPr>
        <p:spPr>
          <a:xfrm>
            <a:off x="2286000" y="1752600"/>
            <a:ext cx="6096000" cy="3847207"/>
          </a:xfrm>
          <a:prstGeom prst="rect">
            <a:avLst/>
          </a:prstGeom>
          <a:noFill/>
        </p:spPr>
        <p:txBody>
          <a:bodyPr wrap="square" rtlCol="0">
            <a:spAutoFit/>
          </a:bodyPr>
          <a:lstStyle/>
          <a:p>
            <a:pPr lvl="0" eaLnBrk="0" fontAlgn="base" hangingPunct="0">
              <a:spcBef>
                <a:spcPct val="0"/>
              </a:spcBef>
              <a:spcAft>
                <a:spcPct val="0"/>
              </a:spcAft>
            </a:pPr>
            <a:r>
              <a:rPr lang="en-US" altLang="en-US" sz="2000" dirty="0">
                <a:solidFill>
                  <a:srgbClr val="000000"/>
                </a:solidFill>
                <a:latin typeface="Arial" panose="020B0604020202020204" pitchFamily="34" charset="0"/>
              </a:rPr>
              <a:t>Do EACH of the following:</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Define the term intellectual property. Explain which government agency oversees the protection of intellectual property, the types of intellectual property that can be protected, how such property is protected, and why protection is necessary. </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Explain the components of a patent and the different types of patents available. </a:t>
            </a:r>
          </a:p>
          <a:p>
            <a:pPr marL="800100" lvl="1" indent="-342900" eaLnBrk="0" fontAlgn="base" hangingPunct="0">
              <a:spcBef>
                <a:spcPct val="0"/>
              </a:spcBef>
              <a:spcAft>
                <a:spcPct val="0"/>
              </a:spcAft>
              <a:buFont typeface="+mj-lt"/>
              <a:buAutoNum type="alphaLcPeriod"/>
            </a:pPr>
            <a:r>
              <a:rPr lang="en-US" altLang="en-US" sz="1600" dirty="0">
                <a:solidFill>
                  <a:srgbClr val="C00000"/>
                </a:solidFill>
                <a:latin typeface="Arial" panose="020B0604020202020204" pitchFamily="34" charset="0"/>
              </a:rPr>
              <a:t>Examine your Scouting gear and find a patent number on a camp item you have used. With your parent’s permission, use the Internet to find out more about that patent. Compare the finished item with the claims and drawings in the patent. Report what you learned to your counselor. </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Explain the term patent infringement.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8481"/>
            <a:ext cx="1295400" cy="1295400"/>
          </a:xfrm>
          <a:prstGeom prst="rect">
            <a:avLst/>
          </a:prstGeom>
        </p:spPr>
      </p:pic>
    </p:spTree>
    <p:extLst>
      <p:ext uri="{BB962C8B-B14F-4D97-AF65-F5344CB8AC3E}">
        <p14:creationId xmlns:p14="http://schemas.microsoft.com/office/powerpoint/2010/main" val="4156374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Camping Item Patent</a:t>
            </a:r>
            <a:endParaRPr lang="en-US"/>
          </a:p>
        </p:txBody>
      </p:sp>
      <p:sp>
        <p:nvSpPr>
          <p:cNvPr id="3" name="Content Placeholder 2"/>
          <p:cNvSpPr>
            <a:spLocks noGrp="1"/>
          </p:cNvSpPr>
          <p:nvPr>
            <p:ph idx="1"/>
          </p:nvPr>
        </p:nvSpPr>
        <p:spPr>
          <a:xfrm>
            <a:off x="457200" y="1600200"/>
            <a:ext cx="4495800" cy="4525963"/>
          </a:xfrm>
        </p:spPr>
        <p:txBody>
          <a:bodyPr/>
          <a:lstStyle/>
          <a:p>
            <a:r>
              <a:rPr lang="en-US" sz="2000" dirty="0" smtClean="0"/>
              <a:t>Click on the following link and type in the Patent Number in the search space to look up a patent.</a:t>
            </a:r>
          </a:p>
          <a:p>
            <a:pPr lvl="1"/>
            <a:r>
              <a:rPr lang="en-US" sz="1800" dirty="0">
                <a:hlinkClick r:id="rId2"/>
              </a:rPr>
              <a:t>Google Patent Search</a:t>
            </a:r>
            <a:endParaRPr lang="en-US" sz="1800" dirty="0"/>
          </a:p>
          <a:p>
            <a:r>
              <a:rPr lang="en-US" altLang="en-US" sz="2000" dirty="0">
                <a:solidFill>
                  <a:schemeClr val="bg1"/>
                </a:solidFill>
              </a:rPr>
              <a:t>Compare the finished item with the claims and drawings in the patent. Report what you learned to your counselor.</a:t>
            </a:r>
            <a:endParaRPr lang="en-US" sz="2000" dirty="0" smtClean="0">
              <a:solidFill>
                <a:schemeClr val="bg1"/>
              </a:solidFill>
            </a:endParaRPr>
          </a:p>
        </p:txBody>
      </p:sp>
      <p:sp>
        <p:nvSpPr>
          <p:cNvPr id="5" name="Rectangle 4"/>
          <p:cNvSpPr/>
          <p:nvPr/>
        </p:nvSpPr>
        <p:spPr>
          <a:xfrm>
            <a:off x="6209856" y="1279704"/>
            <a:ext cx="1402948" cy="369332"/>
          </a:xfrm>
          <a:prstGeom prst="rect">
            <a:avLst/>
          </a:prstGeom>
        </p:spPr>
        <p:txBody>
          <a:bodyPr wrap="none">
            <a:spAutoFit/>
          </a:bodyPr>
          <a:lstStyle/>
          <a:p>
            <a:r>
              <a:rPr lang="en-US" b="1" dirty="0"/>
              <a:t>US3900281A</a:t>
            </a:r>
          </a:p>
        </p:txBody>
      </p:sp>
      <p:pic>
        <p:nvPicPr>
          <p:cNvPr id="7" name="Picture 6"/>
          <p:cNvPicPr>
            <a:picLocks noChangeAspect="1"/>
          </p:cNvPicPr>
          <p:nvPr/>
        </p:nvPicPr>
        <p:blipFill>
          <a:blip r:embed="rId3"/>
          <a:stretch>
            <a:fillRect/>
          </a:stretch>
        </p:blipFill>
        <p:spPr>
          <a:xfrm>
            <a:off x="5153968" y="1611313"/>
            <a:ext cx="3514725" cy="4514850"/>
          </a:xfrm>
          <a:prstGeom prst="rect">
            <a:avLst/>
          </a:prstGeom>
        </p:spPr>
      </p:pic>
      <p:sp>
        <p:nvSpPr>
          <p:cNvPr id="8" name="TextBox 7"/>
          <p:cNvSpPr txBox="1"/>
          <p:nvPr/>
        </p:nvSpPr>
        <p:spPr>
          <a:xfrm>
            <a:off x="5153968" y="6126163"/>
            <a:ext cx="3514725" cy="369332"/>
          </a:xfrm>
          <a:prstGeom prst="rect">
            <a:avLst/>
          </a:prstGeom>
          <a:noFill/>
        </p:spPr>
        <p:txBody>
          <a:bodyPr wrap="square" rtlCol="0">
            <a:spAutoFit/>
          </a:bodyPr>
          <a:lstStyle/>
          <a:p>
            <a:pPr algn="ctr"/>
            <a:r>
              <a:rPr lang="en-US" dirty="0" smtClean="0"/>
              <a:t>Backpacking Stove Patent</a:t>
            </a:r>
            <a:endParaRPr lang="en-US" dirty="0"/>
          </a:p>
        </p:txBody>
      </p:sp>
    </p:spTree>
    <p:extLst>
      <p:ext uri="{BB962C8B-B14F-4D97-AF65-F5344CB8AC3E}">
        <p14:creationId xmlns:p14="http://schemas.microsoft.com/office/powerpoint/2010/main" val="2655007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smtClean="0">
                <a:solidFill>
                  <a:srgbClr val="4D4D4D"/>
                </a:solidFill>
              </a:rPr>
              <a:t>Requirement 3</a:t>
            </a:r>
            <a:endParaRPr lang="en-US" sz="3600" dirty="0">
              <a:solidFill>
                <a:srgbClr val="4D4D4D"/>
              </a:solidFill>
            </a:endParaRPr>
          </a:p>
        </p:txBody>
      </p:sp>
      <p:sp>
        <p:nvSpPr>
          <p:cNvPr id="4" name="TextBox 3"/>
          <p:cNvSpPr txBox="1"/>
          <p:nvPr/>
        </p:nvSpPr>
        <p:spPr>
          <a:xfrm>
            <a:off x="2286000" y="1752600"/>
            <a:ext cx="6096000" cy="3847207"/>
          </a:xfrm>
          <a:prstGeom prst="rect">
            <a:avLst/>
          </a:prstGeom>
          <a:noFill/>
        </p:spPr>
        <p:txBody>
          <a:bodyPr wrap="square" rtlCol="0">
            <a:spAutoFit/>
          </a:bodyPr>
          <a:lstStyle/>
          <a:p>
            <a:pPr lvl="0" eaLnBrk="0" fontAlgn="base" hangingPunct="0">
              <a:spcBef>
                <a:spcPct val="0"/>
              </a:spcBef>
              <a:spcAft>
                <a:spcPct val="0"/>
              </a:spcAft>
            </a:pPr>
            <a:r>
              <a:rPr lang="en-US" altLang="en-US" sz="2000" dirty="0">
                <a:solidFill>
                  <a:srgbClr val="000000"/>
                </a:solidFill>
                <a:latin typeface="Arial" panose="020B0604020202020204" pitchFamily="34" charset="0"/>
              </a:rPr>
              <a:t>Do EACH of the following:</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Define the term intellectual property. Explain which government agency oversees the protection of intellectual property, the types of intellectual property that can be protected, how such property is protected, and why protection is necessary. </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Explain the components of a patent and the different types of patents available. </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Examine your Scouting gear and find a patent number on a camp item you have used. With your parent’s permission, use the Internet to find out more about that patent. Compare the finished item with the claims and drawings in the patent. Report what you learned to your counselor. </a:t>
            </a:r>
          </a:p>
          <a:p>
            <a:pPr marL="800100" lvl="1" indent="-342900" eaLnBrk="0" fontAlgn="base" hangingPunct="0">
              <a:spcBef>
                <a:spcPct val="0"/>
              </a:spcBef>
              <a:spcAft>
                <a:spcPct val="0"/>
              </a:spcAft>
              <a:buFont typeface="+mj-lt"/>
              <a:buAutoNum type="alphaLcPeriod"/>
            </a:pPr>
            <a:r>
              <a:rPr lang="en-US" altLang="en-US" sz="1600" dirty="0">
                <a:solidFill>
                  <a:srgbClr val="C00000"/>
                </a:solidFill>
                <a:latin typeface="Arial" panose="020B0604020202020204" pitchFamily="34" charset="0"/>
              </a:rPr>
              <a:t>Explain the term patent infringement.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8481"/>
            <a:ext cx="1295400" cy="1295400"/>
          </a:xfrm>
          <a:prstGeom prst="rect">
            <a:avLst/>
          </a:prstGeom>
        </p:spPr>
      </p:pic>
    </p:spTree>
    <p:extLst>
      <p:ext uri="{BB962C8B-B14F-4D97-AF65-F5344CB8AC3E}">
        <p14:creationId xmlns:p14="http://schemas.microsoft.com/office/powerpoint/2010/main" val="2461304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43000" y="1320800"/>
            <a:ext cx="7010400" cy="4165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l" eaLnBrk="0" fontAlgn="base" hangingPunct="0">
              <a:spcBef>
                <a:spcPct val="0"/>
              </a:spcBef>
              <a:spcAft>
                <a:spcPct val="0"/>
              </a:spcAft>
              <a:buFont typeface="+mj-lt"/>
              <a:buAutoNum type="arabicPeriod" startAt="4"/>
            </a:pPr>
            <a:r>
              <a:rPr lang="en-US" altLang="en-US" sz="2000" dirty="0" smtClean="0">
                <a:solidFill>
                  <a:schemeClr val="tx1"/>
                </a:solidFill>
                <a:latin typeface="Arial" panose="020B0604020202020204" pitchFamily="34" charset="0"/>
              </a:rPr>
              <a:t>Discuss </a:t>
            </a:r>
            <a:r>
              <a:rPr lang="en-US" altLang="en-US" sz="2000" dirty="0">
                <a:solidFill>
                  <a:schemeClr val="tx1"/>
                </a:solidFill>
                <a:latin typeface="Arial" panose="020B0604020202020204" pitchFamily="34" charset="0"/>
              </a:rPr>
              <a:t>with your counselor the types of inventions that are appropriate to share with others without protecting and explain why. Tell your counselor about one unpatented invention and its impact on society</a:t>
            </a:r>
            <a:r>
              <a:rPr lang="en-US" altLang="en-US" sz="2000" dirty="0" smtClean="0">
                <a:solidFill>
                  <a:schemeClr val="tx1"/>
                </a:solidFill>
                <a:latin typeface="Arial" panose="020B0604020202020204" pitchFamily="34" charset="0"/>
              </a:rPr>
              <a:t>.</a:t>
            </a:r>
          </a:p>
          <a:p>
            <a:pPr marL="457200" indent="-457200" algn="l" eaLnBrk="0" fontAlgn="base" hangingPunct="0">
              <a:spcBef>
                <a:spcPct val="0"/>
              </a:spcBef>
              <a:spcAft>
                <a:spcPct val="0"/>
              </a:spcAft>
              <a:buFont typeface="+mj-lt"/>
              <a:buAutoNum type="arabicPeriod" startAt="4"/>
            </a:pPr>
            <a:r>
              <a:rPr lang="en-US" altLang="en-US" sz="2000" dirty="0">
                <a:solidFill>
                  <a:schemeClr val="tx1"/>
                </a:solidFill>
                <a:latin typeface="Arial" panose="020B0604020202020204" pitchFamily="34" charset="0"/>
              </a:rPr>
              <a:t>Choose a commercially available product that you have used on an overnight camping trip with your troop. Make recommendations for improving the product, make a sketch that shows your recommendations, and discuss your recommendations with your counselor. </a:t>
            </a:r>
            <a:r>
              <a:rPr lang="en-US" altLang="en-US" sz="2000" dirty="0" smtClean="0">
                <a:solidFill>
                  <a:schemeClr val="tx1"/>
                </a:solidFill>
                <a:latin typeface="Arial" panose="020B0604020202020204" pitchFamily="34" charset="0"/>
              </a:rPr>
              <a:t> </a:t>
            </a:r>
            <a:endParaRPr lang="en-US" altLang="en-US" sz="2000" dirty="0">
              <a:solidFill>
                <a:schemeClr val="tx1"/>
              </a:solidFill>
              <a:latin typeface="Arial" panose="020B0604020202020204" pitchFamily="34" charset="0"/>
            </a:endParaRPr>
          </a:p>
        </p:txBody>
      </p:sp>
      <p:sp>
        <p:nvSpPr>
          <p:cNvPr id="5" name="AutoShape 68"/>
          <p:cNvSpPr>
            <a:spLocks noChangeArrowheads="1"/>
          </p:cNvSpPr>
          <p:nvPr/>
        </p:nvSpPr>
        <p:spPr bwMode="gray">
          <a:xfrm>
            <a:off x="1137062" y="609600"/>
            <a:ext cx="6696075" cy="6350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r>
              <a:rPr kumimoji="1" lang="en-US" altLang="ko-KR" sz="3500" dirty="0" smtClean="0">
                <a:solidFill>
                  <a:schemeClr val="bg1"/>
                </a:solidFill>
                <a:ea typeface="굴림" pitchFamily="34" charset="-127"/>
              </a:rPr>
              <a:t>Inventing Merit Badge Requirements</a:t>
            </a:r>
            <a:endParaRPr kumimoji="1" lang="en-US" altLang="ko-KR" sz="3500" dirty="0">
              <a:solidFill>
                <a:schemeClr val="bg1"/>
              </a:solidFill>
              <a:ea typeface="굴림" pitchFamily="34" charset="-127"/>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62" y="457200"/>
            <a:ext cx="939800" cy="939800"/>
          </a:xfrm>
          <a:prstGeom prst="rect">
            <a:avLst/>
          </a:prstGeom>
        </p:spPr>
      </p:pic>
      <p:sp>
        <p:nvSpPr>
          <p:cNvPr id="2" name="Rectangle 1"/>
          <p:cNvSpPr>
            <a:spLocks noChangeArrowheads="1"/>
          </p:cNvSpPr>
          <p:nvPr/>
        </p:nvSpPr>
        <p:spPr bwMode="auto">
          <a:xfrm>
            <a:off x="0" y="-323165"/>
            <a:ext cx="149367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*Before you begin building the prototype, you must share your design and building plans with your counselor and have your counselor’s approval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503274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Patent Infringement?</a:t>
            </a:r>
            <a:endParaRPr lang="en-US" dirty="0"/>
          </a:p>
        </p:txBody>
      </p:sp>
      <p:sp>
        <p:nvSpPr>
          <p:cNvPr id="3" name="Content Placeholder 2"/>
          <p:cNvSpPr>
            <a:spLocks noGrp="1"/>
          </p:cNvSpPr>
          <p:nvPr>
            <p:ph idx="1"/>
          </p:nvPr>
        </p:nvSpPr>
        <p:spPr>
          <a:xfrm>
            <a:off x="457200" y="1600200"/>
            <a:ext cx="4114800" cy="4525963"/>
          </a:xfrm>
        </p:spPr>
        <p:txBody>
          <a:bodyPr>
            <a:normAutofit/>
          </a:bodyPr>
          <a:lstStyle/>
          <a:p>
            <a:r>
              <a:rPr lang="en-US" sz="2000" dirty="0" smtClean="0"/>
              <a:t>One </a:t>
            </a:r>
            <a:r>
              <a:rPr lang="en-US" sz="2000" dirty="0"/>
              <a:t>commits patent infringement by making, using, offering to sell, or selling something that contains every element of a patented claim or its equivalent while the patent is in </a:t>
            </a:r>
            <a:r>
              <a:rPr lang="en-US" sz="2000" dirty="0" smtClean="0"/>
              <a:t>effect without the permission of the patent holder.</a:t>
            </a:r>
          </a:p>
          <a:p>
            <a:r>
              <a:rPr lang="en-US" sz="2000" dirty="0" smtClean="0"/>
              <a:t>Does </a:t>
            </a:r>
            <a:r>
              <a:rPr lang="en-US" sz="2000" dirty="0"/>
              <a:t>not require knowledge of </a:t>
            </a:r>
            <a:r>
              <a:rPr lang="en-US" sz="2000" dirty="0" smtClean="0"/>
              <a:t>patent.</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752600"/>
            <a:ext cx="4080191" cy="2667000"/>
          </a:xfrm>
          <a:prstGeom prst="rect">
            <a:avLst/>
          </a:prstGeom>
        </p:spPr>
      </p:pic>
    </p:spTree>
    <p:extLst>
      <p:ext uri="{BB962C8B-B14F-4D97-AF65-F5344CB8AC3E}">
        <p14:creationId xmlns:p14="http://schemas.microsoft.com/office/powerpoint/2010/main" val="3912457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smtClean="0">
                <a:solidFill>
                  <a:srgbClr val="4D4D4D"/>
                </a:solidFill>
              </a:rPr>
              <a:t>Requirement 4</a:t>
            </a:r>
            <a:endParaRPr lang="en-US" sz="3600" dirty="0">
              <a:solidFill>
                <a:srgbClr val="4D4D4D"/>
              </a:solidFill>
            </a:endParaRPr>
          </a:p>
        </p:txBody>
      </p:sp>
      <p:sp>
        <p:nvSpPr>
          <p:cNvPr id="4" name="TextBox 3"/>
          <p:cNvSpPr txBox="1"/>
          <p:nvPr/>
        </p:nvSpPr>
        <p:spPr>
          <a:xfrm>
            <a:off x="2286000" y="1752600"/>
            <a:ext cx="6096000" cy="1631216"/>
          </a:xfrm>
          <a:prstGeom prst="rect">
            <a:avLst/>
          </a:prstGeom>
          <a:noFill/>
        </p:spPr>
        <p:txBody>
          <a:bodyPr wrap="square" rtlCol="0">
            <a:spAutoFit/>
          </a:bodyPr>
          <a:lstStyle/>
          <a:p>
            <a:pPr lvl="0" eaLnBrk="0" fontAlgn="base" hangingPunct="0">
              <a:spcBef>
                <a:spcPct val="0"/>
              </a:spcBef>
              <a:spcAft>
                <a:spcPct val="0"/>
              </a:spcAft>
            </a:pPr>
            <a:r>
              <a:rPr lang="en-US" altLang="en-US" sz="2000" dirty="0">
                <a:solidFill>
                  <a:srgbClr val="000000"/>
                </a:solidFill>
                <a:latin typeface="Arial" panose="020B0604020202020204" pitchFamily="34" charset="0"/>
              </a:rPr>
              <a:t>Discuss with your counselor the types of inventions that are appropriate to share with others without protecting and explain why. Tell your counselor about one unpatented invention and its impact on society.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8481"/>
            <a:ext cx="1295400" cy="1295400"/>
          </a:xfrm>
          <a:prstGeom prst="rect">
            <a:avLst/>
          </a:prstGeom>
        </p:spPr>
      </p:pic>
    </p:spTree>
    <p:extLst>
      <p:ext uri="{BB962C8B-B14F-4D97-AF65-F5344CB8AC3E}">
        <p14:creationId xmlns:p14="http://schemas.microsoft.com/office/powerpoint/2010/main" val="7669225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Nonpatented Inventions</a:t>
            </a:r>
            <a:endParaRPr lang="en-US" dirty="0"/>
          </a:p>
        </p:txBody>
      </p:sp>
      <p:sp>
        <p:nvSpPr>
          <p:cNvPr id="3" name="Content Placeholder 2"/>
          <p:cNvSpPr>
            <a:spLocks noGrp="1"/>
          </p:cNvSpPr>
          <p:nvPr>
            <p:ph idx="1"/>
          </p:nvPr>
        </p:nvSpPr>
        <p:spPr>
          <a:xfrm>
            <a:off x="5486400" y="1293754"/>
            <a:ext cx="3276600" cy="4832409"/>
          </a:xfrm>
        </p:spPr>
        <p:txBody>
          <a:bodyPr>
            <a:normAutofit/>
          </a:bodyPr>
          <a:lstStyle/>
          <a:p>
            <a:r>
              <a:rPr lang="en-US" sz="2000" dirty="0" smtClean="0"/>
              <a:t>Not </a:t>
            </a:r>
            <a:r>
              <a:rPr lang="en-US" sz="2000" dirty="0"/>
              <a:t>all inventions are patented. </a:t>
            </a:r>
            <a:endParaRPr lang="en-US" sz="2000" dirty="0" smtClean="0"/>
          </a:p>
          <a:p>
            <a:r>
              <a:rPr lang="en-US" sz="2000" dirty="0" smtClean="0"/>
              <a:t>Inventors may decide </a:t>
            </a:r>
            <a:r>
              <a:rPr lang="en-US" sz="2000" dirty="0"/>
              <a:t>that their inventions can be </a:t>
            </a:r>
            <a:r>
              <a:rPr lang="en-US" sz="2000" dirty="0" smtClean="0"/>
              <a:t>of </a:t>
            </a:r>
            <a:r>
              <a:rPr lang="en-US" sz="2000" dirty="0"/>
              <a:t>such great help to </a:t>
            </a:r>
            <a:r>
              <a:rPr lang="en-US" sz="2000" dirty="0" smtClean="0"/>
              <a:t>people in the </a:t>
            </a:r>
            <a:r>
              <a:rPr lang="en-US" sz="2000" dirty="0"/>
              <a:t>world </a:t>
            </a:r>
            <a:r>
              <a:rPr lang="en-US" sz="2000" dirty="0" smtClean="0"/>
              <a:t>that they </a:t>
            </a:r>
            <a:r>
              <a:rPr lang="en-US" sz="2000" dirty="0"/>
              <a:t>choose not to pursue a </a:t>
            </a:r>
            <a:r>
              <a:rPr lang="en-US" sz="2000" dirty="0" smtClean="0"/>
              <a:t>patent, </a:t>
            </a:r>
            <a:r>
              <a:rPr lang="en-US" sz="2000" dirty="0"/>
              <a:t>thus </a:t>
            </a:r>
            <a:r>
              <a:rPr lang="en-US" sz="2000" dirty="0" smtClean="0"/>
              <a:t>allowing </a:t>
            </a:r>
            <a:r>
              <a:rPr lang="en-US" sz="2000" dirty="0"/>
              <a:t>the </a:t>
            </a:r>
            <a:r>
              <a:rPr lang="en-US" sz="2000" dirty="0" smtClean="0"/>
              <a:t>invention to </a:t>
            </a:r>
            <a:r>
              <a:rPr lang="en-US" sz="2000" dirty="0"/>
              <a:t>he used by anyone in need</a:t>
            </a:r>
            <a:r>
              <a:rPr lang="en-US" sz="2000" dirty="0" smtClean="0"/>
              <a:t>.</a:t>
            </a:r>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3" y="3657600"/>
            <a:ext cx="2152948" cy="1435299"/>
          </a:xfrm>
          <a:prstGeom prst="rect">
            <a:avLst/>
          </a:prstGeom>
        </p:spPr>
      </p:pic>
      <p:pic>
        <p:nvPicPr>
          <p:cNvPr id="14" name="Picture 13"/>
          <p:cNvPicPr>
            <a:picLocks noChangeAspect="1"/>
          </p:cNvPicPr>
          <p:nvPr/>
        </p:nvPicPr>
        <p:blipFill rotWithShape="1">
          <a:blip r:embed="rId3"/>
          <a:srcRect r="15201"/>
          <a:stretch/>
        </p:blipFill>
        <p:spPr>
          <a:xfrm>
            <a:off x="803290" y="1295400"/>
            <a:ext cx="2153270" cy="1903354"/>
          </a:xfrm>
          <a:prstGeom prst="rect">
            <a:avLst/>
          </a:prstGeom>
        </p:spPr>
      </p:pic>
      <p:pic>
        <p:nvPicPr>
          <p:cNvPr id="15" name="Picture 14"/>
          <p:cNvPicPr>
            <a:picLocks noChangeAspect="1"/>
          </p:cNvPicPr>
          <p:nvPr/>
        </p:nvPicPr>
        <p:blipFill rotWithShape="1">
          <a:blip r:embed="rId4"/>
          <a:srcRect l="9045" r="7074"/>
          <a:stretch/>
        </p:blipFill>
        <p:spPr>
          <a:xfrm>
            <a:off x="3302650" y="3666431"/>
            <a:ext cx="2133600" cy="1426468"/>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363" t="10714" r="-363"/>
          <a:stretch/>
        </p:blipFill>
        <p:spPr>
          <a:xfrm>
            <a:off x="3302650" y="1293754"/>
            <a:ext cx="2133600" cy="1905000"/>
          </a:xfrm>
          <a:prstGeom prst="rect">
            <a:avLst/>
          </a:prstGeom>
        </p:spPr>
      </p:pic>
      <p:sp>
        <p:nvSpPr>
          <p:cNvPr id="17" name="TextBox 16"/>
          <p:cNvSpPr txBox="1"/>
          <p:nvPr/>
        </p:nvSpPr>
        <p:spPr>
          <a:xfrm>
            <a:off x="803290" y="3198754"/>
            <a:ext cx="2153270" cy="369332"/>
          </a:xfrm>
          <a:prstGeom prst="rect">
            <a:avLst/>
          </a:prstGeom>
          <a:noFill/>
        </p:spPr>
        <p:txBody>
          <a:bodyPr wrap="square" rtlCol="0">
            <a:spAutoFit/>
          </a:bodyPr>
          <a:lstStyle/>
          <a:p>
            <a:pPr algn="ctr"/>
            <a:r>
              <a:rPr lang="en-US" dirty="0" smtClean="0"/>
              <a:t>Computer Mouse</a:t>
            </a:r>
            <a:endParaRPr lang="en-US" dirty="0"/>
          </a:p>
        </p:txBody>
      </p:sp>
      <p:sp>
        <p:nvSpPr>
          <p:cNvPr id="18" name="TextBox 17"/>
          <p:cNvSpPr txBox="1"/>
          <p:nvPr/>
        </p:nvSpPr>
        <p:spPr>
          <a:xfrm>
            <a:off x="3308055" y="3198754"/>
            <a:ext cx="2153270" cy="369332"/>
          </a:xfrm>
          <a:prstGeom prst="rect">
            <a:avLst/>
          </a:prstGeom>
          <a:noFill/>
        </p:spPr>
        <p:txBody>
          <a:bodyPr wrap="square" rtlCol="0">
            <a:spAutoFit/>
          </a:bodyPr>
          <a:lstStyle/>
          <a:p>
            <a:pPr algn="ctr"/>
            <a:r>
              <a:rPr lang="en-US" dirty="0" smtClean="0"/>
              <a:t>Polio Vaccine</a:t>
            </a:r>
            <a:endParaRPr lang="en-US" dirty="0"/>
          </a:p>
        </p:txBody>
      </p:sp>
      <p:sp>
        <p:nvSpPr>
          <p:cNvPr id="19" name="TextBox 18"/>
          <p:cNvSpPr txBox="1"/>
          <p:nvPr/>
        </p:nvSpPr>
        <p:spPr>
          <a:xfrm>
            <a:off x="803290" y="5092899"/>
            <a:ext cx="2153270" cy="369332"/>
          </a:xfrm>
          <a:prstGeom prst="rect">
            <a:avLst/>
          </a:prstGeom>
          <a:noFill/>
        </p:spPr>
        <p:txBody>
          <a:bodyPr wrap="square" rtlCol="0">
            <a:spAutoFit/>
          </a:bodyPr>
          <a:lstStyle/>
          <a:p>
            <a:pPr algn="ctr"/>
            <a:r>
              <a:rPr lang="en-US" dirty="0" smtClean="0"/>
              <a:t>Matches</a:t>
            </a:r>
            <a:endParaRPr lang="en-US" dirty="0"/>
          </a:p>
        </p:txBody>
      </p:sp>
      <p:sp>
        <p:nvSpPr>
          <p:cNvPr id="20" name="TextBox 19"/>
          <p:cNvSpPr txBox="1"/>
          <p:nvPr/>
        </p:nvSpPr>
        <p:spPr>
          <a:xfrm>
            <a:off x="3295407" y="5092899"/>
            <a:ext cx="2153270" cy="369332"/>
          </a:xfrm>
          <a:prstGeom prst="rect">
            <a:avLst/>
          </a:prstGeom>
          <a:noFill/>
        </p:spPr>
        <p:txBody>
          <a:bodyPr wrap="square" rtlCol="0">
            <a:spAutoFit/>
          </a:bodyPr>
          <a:lstStyle/>
          <a:p>
            <a:pPr algn="ctr"/>
            <a:r>
              <a:rPr lang="en-US" dirty="0" smtClean="0"/>
              <a:t>Magnetic Strip</a:t>
            </a:r>
            <a:endParaRPr lang="en-US" dirty="0"/>
          </a:p>
        </p:txBody>
      </p:sp>
    </p:spTree>
    <p:extLst>
      <p:ext uri="{BB962C8B-B14F-4D97-AF65-F5344CB8AC3E}">
        <p14:creationId xmlns:p14="http://schemas.microsoft.com/office/powerpoint/2010/main" val="2064975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Nonpatented Inventions</a:t>
            </a:r>
            <a:endParaRPr lang="en-US" dirty="0"/>
          </a:p>
        </p:txBody>
      </p:sp>
      <p:sp>
        <p:nvSpPr>
          <p:cNvPr id="3" name="Content Placeholder 2"/>
          <p:cNvSpPr>
            <a:spLocks noGrp="1"/>
          </p:cNvSpPr>
          <p:nvPr>
            <p:ph idx="1"/>
          </p:nvPr>
        </p:nvSpPr>
        <p:spPr>
          <a:xfrm>
            <a:off x="3352800" y="1509477"/>
            <a:ext cx="5196925" cy="5043723"/>
          </a:xfrm>
        </p:spPr>
        <p:txBody>
          <a:bodyPr>
            <a:normAutofit fontScale="70000" lnSpcReduction="20000"/>
          </a:bodyPr>
          <a:lstStyle/>
          <a:p>
            <a:r>
              <a:rPr lang="en-US" dirty="0" smtClean="0"/>
              <a:t>Carl </a:t>
            </a:r>
            <a:r>
              <a:rPr lang="en-US" dirty="0"/>
              <a:t>Dietrich’s PickProd, the blast-safe demining pick for safer removal of antipersonnel landmines in environments with hard-packed earth. </a:t>
            </a:r>
          </a:p>
          <a:p>
            <a:r>
              <a:rPr lang="en-US" dirty="0" smtClean="0"/>
              <a:t>This </a:t>
            </a:r>
            <a:r>
              <a:rPr lang="en-US" dirty="0"/>
              <a:t>tool is designed to be used to break up the ground while keeping the user’s hand low in the event of a detonation.</a:t>
            </a:r>
          </a:p>
          <a:p>
            <a:r>
              <a:rPr lang="en-US" dirty="0"/>
              <a:t>Made from “T” section steel, the Pick-prod has a </a:t>
            </a:r>
            <a:r>
              <a:rPr lang="en-US" dirty="0" smtClean="0"/>
              <a:t>blade </a:t>
            </a:r>
            <a:r>
              <a:rPr lang="en-US" dirty="0"/>
              <a:t>that can be used to pick at the ground with considerable force without bending. </a:t>
            </a:r>
            <a:endParaRPr lang="en-US" dirty="0" smtClean="0"/>
          </a:p>
          <a:p>
            <a:r>
              <a:rPr lang="en-US" dirty="0" smtClean="0"/>
              <a:t>In </a:t>
            </a:r>
            <a:r>
              <a:rPr lang="en-US" dirty="0"/>
              <a:t>softer ground, a twisting movement breaks up the ground more efficiently than a bayonet. </a:t>
            </a:r>
            <a:endParaRPr lang="en-US" dirty="0" smtClean="0"/>
          </a:p>
          <a:p>
            <a:r>
              <a:rPr lang="en-US" dirty="0" smtClean="0"/>
              <a:t>The </a:t>
            </a:r>
            <a:r>
              <a:rPr lang="en-US" dirty="0"/>
              <a:t>user’s hand is protected by a </a:t>
            </a:r>
            <a:r>
              <a:rPr lang="en-US" dirty="0" smtClean="0"/>
              <a:t>pliable blast-shield </a:t>
            </a:r>
            <a:r>
              <a:rPr lang="en-US" dirty="0"/>
              <a:t>in front of a </a:t>
            </a:r>
            <a:r>
              <a:rPr lang="en-US" dirty="0" smtClean="0"/>
              <a:t>handle</a:t>
            </a:r>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40" y="3540456"/>
            <a:ext cx="2962888" cy="22221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41" y="1521375"/>
            <a:ext cx="2962888" cy="1912151"/>
          </a:xfrm>
          <a:prstGeom prst="rect">
            <a:avLst/>
          </a:prstGeom>
        </p:spPr>
      </p:pic>
    </p:spTree>
    <p:extLst>
      <p:ext uri="{BB962C8B-B14F-4D97-AF65-F5344CB8AC3E}">
        <p14:creationId xmlns:p14="http://schemas.microsoft.com/office/powerpoint/2010/main" val="468125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Nonpatented Inventions</a:t>
            </a:r>
            <a:endParaRPr lang="en-US" dirty="0"/>
          </a:p>
        </p:txBody>
      </p:sp>
      <p:sp>
        <p:nvSpPr>
          <p:cNvPr id="3" name="Content Placeholder 2"/>
          <p:cNvSpPr>
            <a:spLocks noGrp="1"/>
          </p:cNvSpPr>
          <p:nvPr>
            <p:ph idx="1"/>
          </p:nvPr>
        </p:nvSpPr>
        <p:spPr>
          <a:xfrm>
            <a:off x="2743200" y="1397268"/>
            <a:ext cx="6172200" cy="5029200"/>
          </a:xfrm>
        </p:spPr>
        <p:txBody>
          <a:bodyPr>
            <a:normAutofit fontScale="55000" lnSpcReduction="20000"/>
          </a:bodyPr>
          <a:lstStyle/>
          <a:p>
            <a:r>
              <a:rPr lang="en-US" dirty="0" smtClean="0"/>
              <a:t>Another example of a nonpatented invention </a:t>
            </a:r>
            <a:r>
              <a:rPr lang="en-US" dirty="0"/>
              <a:t>is computer </a:t>
            </a:r>
            <a:r>
              <a:rPr lang="en-US" dirty="0" smtClean="0"/>
              <a:t>software </a:t>
            </a:r>
            <a:r>
              <a:rPr lang="en-US" dirty="0"/>
              <a:t>that is considered open source. </a:t>
            </a:r>
            <a:endParaRPr lang="en-US" dirty="0" smtClean="0"/>
          </a:p>
          <a:p>
            <a:r>
              <a:rPr lang="en-US" dirty="0" smtClean="0"/>
              <a:t>This </a:t>
            </a:r>
            <a:r>
              <a:rPr lang="en-US" dirty="0"/>
              <a:t>means that </a:t>
            </a:r>
            <a:r>
              <a:rPr lang="en-US" dirty="0" smtClean="0"/>
              <a:t>anyone can </a:t>
            </a:r>
            <a:r>
              <a:rPr lang="en-US" dirty="0"/>
              <a:t>use the software without </a:t>
            </a:r>
            <a:r>
              <a:rPr lang="en-US" dirty="0" smtClean="0"/>
              <a:t>paying </a:t>
            </a:r>
            <a:r>
              <a:rPr lang="en-US" dirty="0"/>
              <a:t>a fee to the inventor. </a:t>
            </a:r>
            <a:endParaRPr lang="en-US" dirty="0" smtClean="0"/>
          </a:p>
          <a:p>
            <a:r>
              <a:rPr lang="en-US" dirty="0" smtClean="0"/>
              <a:t>The Linux </a:t>
            </a:r>
            <a:r>
              <a:rPr lang="en-US" dirty="0"/>
              <a:t>operating system is a good example of </a:t>
            </a:r>
            <a:r>
              <a:rPr lang="en-US" dirty="0" smtClean="0"/>
              <a:t>open </a:t>
            </a:r>
            <a:r>
              <a:rPr lang="en-US" dirty="0"/>
              <a:t>source </a:t>
            </a:r>
            <a:r>
              <a:rPr lang="en-US" dirty="0" smtClean="0"/>
              <a:t>software</a:t>
            </a:r>
            <a:r>
              <a:rPr lang="en-US" dirty="0"/>
              <a:t>. </a:t>
            </a:r>
            <a:endParaRPr lang="en-US" dirty="0" smtClean="0"/>
          </a:p>
          <a:p>
            <a:r>
              <a:rPr lang="en-US" dirty="0" smtClean="0"/>
              <a:t>Linus Torvalds is the “father” of Linux, which he began developing when he was a college student in Finland during the early 1990s. </a:t>
            </a:r>
          </a:p>
          <a:p>
            <a:r>
              <a:rPr lang="en-US" dirty="0" smtClean="0"/>
              <a:t>His </a:t>
            </a:r>
            <a:r>
              <a:rPr lang="en-US" dirty="0"/>
              <a:t>goal was to create a UNIX-like operating system for home use. </a:t>
            </a:r>
            <a:endParaRPr lang="en-US" dirty="0" smtClean="0"/>
          </a:p>
          <a:p>
            <a:r>
              <a:rPr lang="en-US" dirty="0" smtClean="0"/>
              <a:t>He </a:t>
            </a:r>
            <a:r>
              <a:rPr lang="en-US" dirty="0"/>
              <a:t>began creating the system, working long, hard hours until, at age 22, he completed a </a:t>
            </a:r>
            <a:r>
              <a:rPr lang="en-US" dirty="0" smtClean="0"/>
              <a:t>rough version. He was guided </a:t>
            </a:r>
            <a:r>
              <a:rPr lang="en-US" dirty="0"/>
              <a:t>by </a:t>
            </a:r>
            <a:r>
              <a:rPr lang="en-US" i="1" dirty="0"/>
              <a:t>Design of the UNIX Operating System</a:t>
            </a:r>
            <a:r>
              <a:rPr lang="en-US" dirty="0"/>
              <a:t>, written by Maurice J. </a:t>
            </a:r>
            <a:r>
              <a:rPr lang="en-US" dirty="0" smtClean="0"/>
              <a:t>Bach. </a:t>
            </a:r>
          </a:p>
          <a:p>
            <a:r>
              <a:rPr lang="en-US" dirty="0" smtClean="0"/>
              <a:t>He </a:t>
            </a:r>
            <a:r>
              <a:rPr lang="en-US" dirty="0"/>
              <a:t>called his system Linux, a combination of UNIX and his name, and posted the source code on the Internet, free of charge.</a:t>
            </a:r>
          </a:p>
          <a:p>
            <a:r>
              <a:rPr lang="en-US" dirty="0" smtClean="0"/>
              <a:t>Because </a:t>
            </a:r>
            <a:r>
              <a:rPr lang="en-US" dirty="0"/>
              <a:t>it is open, many people have </a:t>
            </a:r>
            <a:r>
              <a:rPr lang="en-US" dirty="0" smtClean="0"/>
              <a:t>contributed—and continue to contribute—to </a:t>
            </a:r>
            <a:r>
              <a:rPr lang="en-US" dirty="0"/>
              <a:t>its </a:t>
            </a:r>
            <a:r>
              <a:rPr lang="en-US" dirty="0" smtClean="0"/>
              <a:t>development.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13" y="1397268"/>
            <a:ext cx="2108679" cy="2514600"/>
          </a:xfrm>
          <a:prstGeom prst="rect">
            <a:avLst/>
          </a:prstGeom>
        </p:spPr>
      </p:pic>
      <p:sp>
        <p:nvSpPr>
          <p:cNvPr id="7" name="Rectangle 6"/>
          <p:cNvSpPr/>
          <p:nvPr/>
        </p:nvSpPr>
        <p:spPr>
          <a:xfrm>
            <a:off x="606246" y="3911868"/>
            <a:ext cx="1688411" cy="646331"/>
          </a:xfrm>
          <a:prstGeom prst="rect">
            <a:avLst/>
          </a:prstGeom>
        </p:spPr>
        <p:txBody>
          <a:bodyPr wrap="none">
            <a:spAutoFit/>
          </a:bodyPr>
          <a:lstStyle/>
          <a:p>
            <a:r>
              <a:rPr lang="en-US" dirty="0"/>
              <a:t>Tux the </a:t>
            </a:r>
            <a:r>
              <a:rPr lang="en-US" dirty="0" smtClean="0"/>
              <a:t>penguin</a:t>
            </a:r>
          </a:p>
          <a:p>
            <a:r>
              <a:rPr lang="en-US" dirty="0" smtClean="0"/>
              <a:t>mascot </a:t>
            </a:r>
            <a:r>
              <a:rPr lang="en-US" dirty="0"/>
              <a:t>of Linux</a:t>
            </a:r>
          </a:p>
        </p:txBody>
      </p:sp>
    </p:spTree>
    <p:extLst>
      <p:ext uri="{BB962C8B-B14F-4D97-AF65-F5344CB8AC3E}">
        <p14:creationId xmlns:p14="http://schemas.microsoft.com/office/powerpoint/2010/main" val="429114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Nonpatented Inventions</a:t>
            </a:r>
          </a:p>
        </p:txBody>
      </p:sp>
      <p:sp>
        <p:nvSpPr>
          <p:cNvPr id="3" name="Content Placeholder 2"/>
          <p:cNvSpPr>
            <a:spLocks noGrp="1"/>
          </p:cNvSpPr>
          <p:nvPr>
            <p:ph idx="1"/>
          </p:nvPr>
        </p:nvSpPr>
        <p:spPr>
          <a:xfrm>
            <a:off x="457200" y="1600200"/>
            <a:ext cx="4495800" cy="4525963"/>
          </a:xfrm>
        </p:spPr>
        <p:txBody>
          <a:bodyPr>
            <a:normAutofit fontScale="62500" lnSpcReduction="20000"/>
          </a:bodyPr>
          <a:lstStyle/>
          <a:p>
            <a:r>
              <a:rPr lang="en-US" dirty="0" smtClean="0"/>
              <a:t>Jodie </a:t>
            </a:r>
            <a:r>
              <a:rPr lang="en-US" dirty="0"/>
              <a:t>Wu, a 2009 MIT graduate, and Bernard Kiwia, a Tanzanian bike mechanic and inventor, put their heads together to create the corn sheller in 2008. </a:t>
            </a:r>
            <a:endParaRPr lang="en-US" dirty="0" smtClean="0"/>
          </a:p>
          <a:p>
            <a:r>
              <a:rPr lang="en-US" dirty="0" smtClean="0"/>
              <a:t>Wu </a:t>
            </a:r>
            <a:r>
              <a:rPr lang="en-US" dirty="0"/>
              <a:t>founded Global Cycle </a:t>
            </a:r>
            <a:r>
              <a:rPr lang="en-US" dirty="0" smtClean="0"/>
              <a:t>Solutions (GCS), </a:t>
            </a:r>
            <a:r>
              <a:rPr lang="en-US" dirty="0"/>
              <a:t>a social enterprise that took the sheller to villages around Tanzania. </a:t>
            </a:r>
            <a:endParaRPr lang="en-US" dirty="0" smtClean="0"/>
          </a:p>
          <a:p>
            <a:r>
              <a:rPr lang="en-US" dirty="0"/>
              <a:t>This bicycle-powered device, which was ﬁeld tested in Tanzania, shells corn 40 times faster than by hand. </a:t>
            </a:r>
          </a:p>
          <a:p>
            <a:r>
              <a:rPr lang="en-US" dirty="0"/>
              <a:t>This frees people of manual labor and generates an income from the sale of excess corn kernels</a:t>
            </a:r>
            <a:r>
              <a:rPr lang="en-US" dirty="0" smtClean="0"/>
              <a:t>.</a:t>
            </a:r>
            <a:endParaRPr lang="en-US" dirty="0"/>
          </a:p>
        </p:txBody>
      </p:sp>
      <p:pic>
        <p:nvPicPr>
          <p:cNvPr id="5" name="Picture 4"/>
          <p:cNvPicPr>
            <a:picLocks noChangeAspect="1"/>
          </p:cNvPicPr>
          <p:nvPr/>
        </p:nvPicPr>
        <p:blipFill>
          <a:blip r:embed="rId2"/>
          <a:stretch>
            <a:fillRect/>
          </a:stretch>
        </p:blipFill>
        <p:spPr>
          <a:xfrm>
            <a:off x="4988459" y="1676400"/>
            <a:ext cx="3810000" cy="2857500"/>
          </a:xfrm>
          <a:prstGeom prst="rect">
            <a:avLst/>
          </a:prstGeom>
        </p:spPr>
      </p:pic>
      <p:pic>
        <p:nvPicPr>
          <p:cNvPr id="7" name="Picture 6"/>
          <p:cNvPicPr>
            <a:picLocks noChangeAspect="1"/>
          </p:cNvPicPr>
          <p:nvPr/>
        </p:nvPicPr>
        <p:blipFill>
          <a:blip r:embed="rId3"/>
          <a:stretch>
            <a:fillRect/>
          </a:stretch>
        </p:blipFill>
        <p:spPr>
          <a:xfrm>
            <a:off x="5562600" y="4648200"/>
            <a:ext cx="2466975" cy="1847850"/>
          </a:xfrm>
          <a:prstGeom prst="rect">
            <a:avLst/>
          </a:prstGeom>
        </p:spPr>
      </p:pic>
    </p:spTree>
    <p:extLst>
      <p:ext uri="{BB962C8B-B14F-4D97-AF65-F5344CB8AC3E}">
        <p14:creationId xmlns:p14="http://schemas.microsoft.com/office/powerpoint/2010/main" val="2312329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smtClean="0">
                <a:solidFill>
                  <a:srgbClr val="4D4D4D"/>
                </a:solidFill>
              </a:rPr>
              <a:t>Requirement 5</a:t>
            </a:r>
            <a:endParaRPr lang="en-US" sz="3600" dirty="0">
              <a:solidFill>
                <a:srgbClr val="4D4D4D"/>
              </a:solidFill>
            </a:endParaRPr>
          </a:p>
        </p:txBody>
      </p:sp>
      <p:sp>
        <p:nvSpPr>
          <p:cNvPr id="4" name="TextBox 3"/>
          <p:cNvSpPr txBox="1"/>
          <p:nvPr/>
        </p:nvSpPr>
        <p:spPr>
          <a:xfrm>
            <a:off x="2286000" y="1752600"/>
            <a:ext cx="6096000" cy="1938992"/>
          </a:xfrm>
          <a:prstGeom prst="rect">
            <a:avLst/>
          </a:prstGeom>
          <a:noFill/>
        </p:spPr>
        <p:txBody>
          <a:bodyPr wrap="square" rtlCol="0">
            <a:spAutoFit/>
          </a:bodyPr>
          <a:lstStyle/>
          <a:p>
            <a:pPr eaLnBrk="0" fontAlgn="base" hangingPunct="0">
              <a:spcBef>
                <a:spcPct val="0"/>
              </a:spcBef>
              <a:spcAft>
                <a:spcPct val="0"/>
              </a:spcAft>
            </a:pPr>
            <a:r>
              <a:rPr lang="en-US" altLang="en-US" sz="2000" dirty="0">
                <a:solidFill>
                  <a:srgbClr val="000000"/>
                </a:solidFill>
                <a:latin typeface="Arial" panose="020B0604020202020204" pitchFamily="34" charset="0"/>
              </a:rPr>
              <a:t>Choose a commercially available product that you have used on an overnight camping trip with your troop. Make recommendations for improving the product, make a sketch that shows your recommendations, and discuss your recommendations with your counselor.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8481"/>
            <a:ext cx="1295400" cy="1295400"/>
          </a:xfrm>
          <a:prstGeom prst="rect">
            <a:avLst/>
          </a:prstGeom>
        </p:spPr>
      </p:pic>
    </p:spTree>
    <p:extLst>
      <p:ext uri="{BB962C8B-B14F-4D97-AF65-F5344CB8AC3E}">
        <p14:creationId xmlns:p14="http://schemas.microsoft.com/office/powerpoint/2010/main" val="18435759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Camping Equipment Improvement</a:t>
            </a:r>
            <a:endParaRPr lang="en-US" dirty="0"/>
          </a:p>
        </p:txBody>
      </p:sp>
      <p:sp>
        <p:nvSpPr>
          <p:cNvPr id="3" name="Content Placeholder 2"/>
          <p:cNvSpPr>
            <a:spLocks noGrp="1"/>
          </p:cNvSpPr>
          <p:nvPr>
            <p:ph idx="1"/>
          </p:nvPr>
        </p:nvSpPr>
        <p:spPr>
          <a:xfrm>
            <a:off x="427383" y="990601"/>
            <a:ext cx="8259417" cy="1143000"/>
          </a:xfrm>
        </p:spPr>
        <p:txBody>
          <a:bodyPr>
            <a:normAutofit/>
          </a:bodyPr>
          <a:lstStyle/>
          <a:p>
            <a:r>
              <a:rPr lang="en-US" sz="1800" dirty="0"/>
              <a:t>Think </a:t>
            </a:r>
            <a:r>
              <a:rPr lang="en-US" sz="1800" dirty="0" smtClean="0"/>
              <a:t>inventively about </a:t>
            </a:r>
            <a:r>
              <a:rPr lang="en-US" sz="1800" dirty="0"/>
              <a:t>how </a:t>
            </a:r>
            <a:r>
              <a:rPr lang="en-US" sz="1800" dirty="0" smtClean="0"/>
              <a:t>to make your camping equipment more useful. What problems do </a:t>
            </a:r>
            <a:r>
              <a:rPr lang="en-US" sz="1800" dirty="0"/>
              <a:t>you have </a:t>
            </a:r>
            <a:r>
              <a:rPr lang="en-US" sz="1800" dirty="0" smtClean="0"/>
              <a:t>with your equipment? Can </a:t>
            </a:r>
            <a:r>
              <a:rPr lang="en-US" sz="1800" dirty="0"/>
              <a:t>you think </a:t>
            </a:r>
            <a:r>
              <a:rPr lang="en-US" sz="1800" dirty="0" smtClean="0"/>
              <a:t>of any solutions? While </a:t>
            </a:r>
            <a:r>
              <a:rPr lang="en-US" sz="1800" dirty="0"/>
              <a:t>this </a:t>
            </a:r>
            <a:r>
              <a:rPr lang="en-US" sz="1800" dirty="0" smtClean="0"/>
              <a:t>might be routine problem solving, it </a:t>
            </a:r>
            <a:r>
              <a:rPr lang="en-US" sz="1800" dirty="0"/>
              <a:t>is </a:t>
            </a:r>
            <a:r>
              <a:rPr lang="en-US" sz="1800" dirty="0" smtClean="0"/>
              <a:t>an excellent way to </a:t>
            </a:r>
            <a:r>
              <a:rPr lang="en-US" sz="1800" dirty="0"/>
              <a:t>start inventing.</a:t>
            </a:r>
          </a:p>
        </p:txBody>
      </p:sp>
      <p:graphicFrame>
        <p:nvGraphicFramePr>
          <p:cNvPr id="6" name="Table 5"/>
          <p:cNvGraphicFramePr>
            <a:graphicFrameLocks noGrp="1"/>
          </p:cNvGraphicFramePr>
          <p:nvPr>
            <p:extLst>
              <p:ext uri="{D42A27DB-BD31-4B8C-83A1-F6EECF244321}">
                <p14:modId xmlns:p14="http://schemas.microsoft.com/office/powerpoint/2010/main" val="1551478981"/>
              </p:ext>
            </p:extLst>
          </p:nvPr>
        </p:nvGraphicFramePr>
        <p:xfrm>
          <a:off x="447261" y="2136914"/>
          <a:ext cx="8458200" cy="426720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xmlns="" val="3038072841"/>
                    </a:ext>
                  </a:extLst>
                </a:gridCol>
                <a:gridCol w="2114550">
                  <a:extLst>
                    <a:ext uri="{9D8B030D-6E8A-4147-A177-3AD203B41FA5}">
                      <a16:colId xmlns:a16="http://schemas.microsoft.com/office/drawing/2014/main" xmlns="" val="2754584709"/>
                    </a:ext>
                  </a:extLst>
                </a:gridCol>
                <a:gridCol w="2114550">
                  <a:extLst>
                    <a:ext uri="{9D8B030D-6E8A-4147-A177-3AD203B41FA5}">
                      <a16:colId xmlns:a16="http://schemas.microsoft.com/office/drawing/2014/main" xmlns="" val="2347565236"/>
                    </a:ext>
                  </a:extLst>
                </a:gridCol>
                <a:gridCol w="2114550">
                  <a:extLst>
                    <a:ext uri="{9D8B030D-6E8A-4147-A177-3AD203B41FA5}">
                      <a16:colId xmlns:a16="http://schemas.microsoft.com/office/drawing/2014/main" xmlns="" val="1471525328"/>
                    </a:ext>
                  </a:extLst>
                </a:gridCol>
              </a:tblGrid>
              <a:tr h="914400">
                <a:tc>
                  <a:txBody>
                    <a:bodyPr/>
                    <a:lstStyle/>
                    <a:p>
                      <a:endParaRPr lang="en-US" dirty="0"/>
                    </a:p>
                  </a:txBody>
                  <a:tcPr/>
                </a:tc>
                <a:tc>
                  <a:txBody>
                    <a:bodyPr/>
                    <a:lstStyle/>
                    <a:p>
                      <a:r>
                        <a:rPr lang="en-US" dirty="0" smtClean="0"/>
                        <a:t>Current Usefulness</a:t>
                      </a:r>
                      <a:endParaRPr lang="en-US" dirty="0"/>
                    </a:p>
                  </a:txBody>
                  <a:tcPr anchor="b"/>
                </a:tc>
                <a:tc>
                  <a:txBody>
                    <a:bodyPr/>
                    <a:lstStyle/>
                    <a:p>
                      <a:r>
                        <a:rPr lang="en-US" dirty="0" smtClean="0"/>
                        <a:t>Improving Marketability and</a:t>
                      </a:r>
                      <a:r>
                        <a:rPr lang="en-US" baseline="0" dirty="0" smtClean="0"/>
                        <a:t> Appearance</a:t>
                      </a:r>
                      <a:endParaRPr lang="en-US" dirty="0"/>
                    </a:p>
                  </a:txBody>
                  <a:tcPr anchor="b"/>
                </a:tc>
                <a:tc>
                  <a:txBody>
                    <a:bodyPr/>
                    <a:lstStyle/>
                    <a:p>
                      <a:r>
                        <a:rPr lang="en-US" dirty="0" smtClean="0"/>
                        <a:t>Improving Function</a:t>
                      </a:r>
                      <a:endParaRPr lang="en-US" dirty="0"/>
                    </a:p>
                  </a:txBody>
                  <a:tcPr anchor="b"/>
                </a:tc>
                <a:extLst>
                  <a:ext uri="{0D108BD9-81ED-4DB2-BD59-A6C34878D82A}">
                    <a16:rowId xmlns:a16="http://schemas.microsoft.com/office/drawing/2014/main" xmlns="" val="616364449"/>
                  </a:ext>
                </a:extLst>
              </a:tr>
              <a:tr h="731520">
                <a:tc>
                  <a:txBody>
                    <a:bodyPr/>
                    <a:lstStyle/>
                    <a:p>
                      <a:r>
                        <a:rPr lang="en-US" sz="1400" dirty="0" smtClean="0">
                          <a:solidFill>
                            <a:schemeClr val="accent2">
                              <a:lumMod val="75000"/>
                            </a:schemeClr>
                          </a:solidFill>
                        </a:rPr>
                        <a:t>LED Lantern</a:t>
                      </a:r>
                      <a:endParaRPr lang="en-US" sz="1400" dirty="0">
                        <a:solidFill>
                          <a:schemeClr val="accent2">
                            <a:lumMod val="75000"/>
                          </a:schemeClr>
                        </a:solidFill>
                      </a:endParaRPr>
                    </a:p>
                  </a:txBody>
                  <a:tcPr/>
                </a:tc>
                <a:tc>
                  <a:txBody>
                    <a:bodyPr/>
                    <a:lstStyle/>
                    <a:p>
                      <a:r>
                        <a:rPr lang="en-US" sz="1400" dirty="0" smtClean="0">
                          <a:solidFill>
                            <a:schemeClr val="accent2">
                              <a:lumMod val="75000"/>
                            </a:schemeClr>
                          </a:solidFill>
                        </a:rPr>
                        <a:t>Used for lighting entire camp area</a:t>
                      </a:r>
                      <a:endParaRPr lang="en-US" sz="1400" dirty="0">
                        <a:solidFill>
                          <a:schemeClr val="accent2">
                            <a:lumMod val="75000"/>
                          </a:schemeClr>
                        </a:solidFill>
                      </a:endParaRPr>
                    </a:p>
                  </a:txBody>
                  <a:tcPr/>
                </a:tc>
                <a:tc>
                  <a:txBody>
                    <a:bodyPr/>
                    <a:lstStyle/>
                    <a:p>
                      <a:r>
                        <a:rPr lang="en-US" sz="1400" dirty="0" smtClean="0">
                          <a:solidFill>
                            <a:schemeClr val="accent2">
                              <a:lumMod val="75000"/>
                            </a:schemeClr>
                          </a:solidFill>
                        </a:rPr>
                        <a:t>Different sizes needed; could</a:t>
                      </a:r>
                      <a:r>
                        <a:rPr lang="en-US" sz="1400" baseline="0" dirty="0" smtClean="0">
                          <a:solidFill>
                            <a:schemeClr val="accent2">
                              <a:lumMod val="75000"/>
                            </a:schemeClr>
                          </a:solidFill>
                        </a:rPr>
                        <a:t> use a transport case.</a:t>
                      </a:r>
                      <a:endParaRPr lang="en-US" sz="1400" dirty="0">
                        <a:solidFill>
                          <a:schemeClr val="accent2">
                            <a:lumMod val="75000"/>
                          </a:schemeClr>
                        </a:solidFill>
                      </a:endParaRPr>
                    </a:p>
                  </a:txBody>
                  <a:tcPr/>
                </a:tc>
                <a:tc>
                  <a:txBody>
                    <a:bodyPr/>
                    <a:lstStyle/>
                    <a:p>
                      <a:r>
                        <a:rPr lang="en-US" sz="1400" dirty="0" smtClean="0">
                          <a:solidFill>
                            <a:schemeClr val="accent2">
                              <a:lumMod val="75000"/>
                            </a:schemeClr>
                          </a:solidFill>
                        </a:rPr>
                        <a:t>Needs</a:t>
                      </a:r>
                      <a:r>
                        <a:rPr lang="en-US" sz="1400" baseline="0" dirty="0" smtClean="0">
                          <a:solidFill>
                            <a:schemeClr val="accent2">
                              <a:lumMod val="75000"/>
                            </a:schemeClr>
                          </a:solidFill>
                        </a:rPr>
                        <a:t> to be adjustable for different light intensity. Needs to hang more easily.</a:t>
                      </a:r>
                      <a:endParaRPr lang="en-US" sz="1400" dirty="0">
                        <a:solidFill>
                          <a:schemeClr val="accent2">
                            <a:lumMod val="75000"/>
                          </a:schemeClr>
                        </a:solidFill>
                      </a:endParaRPr>
                    </a:p>
                  </a:txBody>
                  <a:tcPr/>
                </a:tc>
                <a:extLst>
                  <a:ext uri="{0D108BD9-81ED-4DB2-BD59-A6C34878D82A}">
                    <a16:rowId xmlns:a16="http://schemas.microsoft.com/office/drawing/2014/main" xmlns="" val="3834116473"/>
                  </a:ext>
                </a:extLst>
              </a:tr>
              <a:tr h="731520">
                <a:tc>
                  <a:txBody>
                    <a:bodyPr/>
                    <a:lstStyle/>
                    <a:p>
                      <a:r>
                        <a:rPr lang="en-US" sz="1400" dirty="0" smtClean="0">
                          <a:solidFill>
                            <a:schemeClr val="accent2">
                              <a:lumMod val="75000"/>
                            </a:schemeClr>
                          </a:solidFill>
                        </a:rPr>
                        <a:t>Flashlight</a:t>
                      </a:r>
                      <a:endParaRPr lang="en-US" sz="1400" dirty="0">
                        <a:solidFill>
                          <a:schemeClr val="accent2">
                            <a:lumMod val="75000"/>
                          </a:schemeClr>
                        </a:solidFill>
                      </a:endParaRPr>
                    </a:p>
                  </a:txBody>
                  <a:tcPr/>
                </a:tc>
                <a:tc>
                  <a:txBody>
                    <a:bodyPr/>
                    <a:lstStyle/>
                    <a:p>
                      <a:r>
                        <a:rPr lang="en-US" sz="1400" dirty="0" smtClean="0">
                          <a:solidFill>
                            <a:schemeClr val="accent2">
                              <a:lumMod val="75000"/>
                            </a:schemeClr>
                          </a:solidFill>
                        </a:rPr>
                        <a:t>Used when camping at night</a:t>
                      </a:r>
                      <a:r>
                        <a:rPr lang="en-US" sz="1400" baseline="0" dirty="0" smtClean="0">
                          <a:solidFill>
                            <a:schemeClr val="accent2">
                              <a:lumMod val="75000"/>
                            </a:schemeClr>
                          </a:solidFill>
                        </a:rPr>
                        <a:t> for making trips to tents or bathrooms.</a:t>
                      </a:r>
                      <a:endParaRPr lang="en-US" sz="1400" dirty="0">
                        <a:solidFill>
                          <a:schemeClr val="accent2">
                            <a:lumMod val="75000"/>
                          </a:schemeClr>
                        </a:solidFill>
                      </a:endParaRPr>
                    </a:p>
                  </a:txBody>
                  <a:tcPr/>
                </a:tc>
                <a:tc>
                  <a:txBody>
                    <a:bodyPr/>
                    <a:lstStyle/>
                    <a:p>
                      <a:r>
                        <a:rPr lang="en-US" sz="1400" dirty="0" smtClean="0">
                          <a:solidFill>
                            <a:schemeClr val="accent2">
                              <a:lumMod val="75000"/>
                            </a:schemeClr>
                          </a:solidFill>
                        </a:rPr>
                        <a:t>Choice of colors and sizes would be welcome.</a:t>
                      </a:r>
                      <a:endParaRPr lang="en-US" sz="1400" dirty="0">
                        <a:solidFill>
                          <a:schemeClr val="accent2">
                            <a:lumMod val="75000"/>
                          </a:schemeClr>
                        </a:solidFill>
                      </a:endParaRPr>
                    </a:p>
                  </a:txBody>
                  <a:tcPr/>
                </a:tc>
                <a:tc>
                  <a:txBody>
                    <a:bodyPr/>
                    <a:lstStyle/>
                    <a:p>
                      <a:r>
                        <a:rPr lang="en-US" sz="1400" dirty="0" smtClean="0">
                          <a:solidFill>
                            <a:schemeClr val="accent2">
                              <a:lumMod val="75000"/>
                            </a:schemeClr>
                          </a:solidFill>
                        </a:rPr>
                        <a:t>Needs to be waterproof. Needs to be brighter.</a:t>
                      </a:r>
                      <a:endParaRPr lang="en-US" sz="1400" dirty="0">
                        <a:solidFill>
                          <a:schemeClr val="accent2">
                            <a:lumMod val="75000"/>
                          </a:schemeClr>
                        </a:solidFill>
                      </a:endParaRPr>
                    </a:p>
                  </a:txBody>
                  <a:tcPr/>
                </a:tc>
                <a:extLst>
                  <a:ext uri="{0D108BD9-81ED-4DB2-BD59-A6C34878D82A}">
                    <a16:rowId xmlns:a16="http://schemas.microsoft.com/office/drawing/2014/main" xmlns="" val="1464855824"/>
                  </a:ext>
                </a:extLst>
              </a:tr>
              <a:tr h="731520">
                <a:tc>
                  <a:txBody>
                    <a:bodyPr/>
                    <a:lstStyle/>
                    <a:p>
                      <a:r>
                        <a:rPr lang="en-US" sz="1400" dirty="0" smtClean="0">
                          <a:solidFill>
                            <a:schemeClr val="accent2">
                              <a:lumMod val="75000"/>
                            </a:schemeClr>
                          </a:solidFill>
                        </a:rPr>
                        <a:t>Multi-Tool</a:t>
                      </a:r>
                      <a:endParaRPr lang="en-US" sz="1400" dirty="0">
                        <a:solidFill>
                          <a:schemeClr val="accent2">
                            <a:lumMod val="75000"/>
                          </a:schemeClr>
                        </a:solidFill>
                      </a:endParaRPr>
                    </a:p>
                  </a:txBody>
                  <a:tcPr/>
                </a:tc>
                <a:tc>
                  <a:txBody>
                    <a:bodyPr/>
                    <a:lstStyle/>
                    <a:p>
                      <a:r>
                        <a:rPr lang="en-US" sz="1400" dirty="0" smtClean="0">
                          <a:solidFill>
                            <a:schemeClr val="accent2">
                              <a:lumMod val="75000"/>
                            </a:schemeClr>
                          </a:solidFill>
                        </a:rPr>
                        <a:t>Used as a screwdriver, can opener, pliers, etc.</a:t>
                      </a:r>
                      <a:endParaRPr lang="en-US" sz="1400" dirty="0">
                        <a:solidFill>
                          <a:schemeClr val="accent2">
                            <a:lumMod val="75000"/>
                          </a:schemeClr>
                        </a:solidFill>
                      </a:endParaRPr>
                    </a:p>
                  </a:txBody>
                  <a:tcPr/>
                </a:tc>
                <a:tc>
                  <a:txBody>
                    <a:bodyPr/>
                    <a:lstStyle/>
                    <a:p>
                      <a:r>
                        <a:rPr lang="en-US" sz="1400" dirty="0" smtClean="0">
                          <a:solidFill>
                            <a:schemeClr val="accent2">
                              <a:lumMod val="75000"/>
                            </a:schemeClr>
                          </a:solidFill>
                        </a:rPr>
                        <a:t>A selection of colors for easy identification would be beneficial. Customize with name.</a:t>
                      </a:r>
                      <a:endParaRPr lang="en-US" sz="1400" dirty="0">
                        <a:solidFill>
                          <a:schemeClr val="accent2">
                            <a:lumMod val="75000"/>
                          </a:schemeClr>
                        </a:solidFill>
                      </a:endParaRPr>
                    </a:p>
                  </a:txBody>
                  <a:tcPr/>
                </a:tc>
                <a:tc>
                  <a:txBody>
                    <a:bodyPr/>
                    <a:lstStyle/>
                    <a:p>
                      <a:r>
                        <a:rPr lang="en-US" sz="1400" dirty="0" smtClean="0">
                          <a:solidFill>
                            <a:schemeClr val="accent2">
                              <a:lumMod val="75000"/>
                            </a:schemeClr>
                          </a:solidFill>
                        </a:rPr>
                        <a:t>Additional features might include a carabineer to hang</a:t>
                      </a:r>
                      <a:r>
                        <a:rPr lang="en-US" sz="1400" baseline="0" dirty="0" smtClean="0">
                          <a:solidFill>
                            <a:schemeClr val="accent2">
                              <a:lumMod val="75000"/>
                            </a:schemeClr>
                          </a:solidFill>
                        </a:rPr>
                        <a:t> on the outside of a pack for quick access</a:t>
                      </a:r>
                      <a:r>
                        <a:rPr lang="en-US" sz="1400" dirty="0" smtClean="0">
                          <a:solidFill>
                            <a:schemeClr val="accent2">
                              <a:lumMod val="75000"/>
                            </a:schemeClr>
                          </a:solidFill>
                        </a:rPr>
                        <a:t>.</a:t>
                      </a:r>
                      <a:endParaRPr lang="en-US" sz="1400" dirty="0">
                        <a:solidFill>
                          <a:schemeClr val="accent2">
                            <a:lumMod val="75000"/>
                          </a:schemeClr>
                        </a:solidFill>
                      </a:endParaRPr>
                    </a:p>
                  </a:txBody>
                  <a:tcPr/>
                </a:tc>
                <a:extLst>
                  <a:ext uri="{0D108BD9-81ED-4DB2-BD59-A6C34878D82A}">
                    <a16:rowId xmlns:a16="http://schemas.microsoft.com/office/drawing/2014/main" xmlns="" val="2167281280"/>
                  </a:ext>
                </a:extLst>
              </a:tr>
              <a:tr h="731520">
                <a:tc>
                  <a:txBody>
                    <a:bodyPr/>
                    <a:lstStyle/>
                    <a:p>
                      <a:r>
                        <a:rPr lang="en-US" sz="1400" dirty="0" smtClean="0">
                          <a:solidFill>
                            <a:schemeClr val="accent2">
                              <a:lumMod val="75000"/>
                            </a:schemeClr>
                          </a:solidFill>
                        </a:rPr>
                        <a:t>Hiking Shoes</a:t>
                      </a:r>
                      <a:endParaRPr lang="en-US" sz="1400" dirty="0">
                        <a:solidFill>
                          <a:schemeClr val="accent2">
                            <a:lumMod val="75000"/>
                          </a:schemeClr>
                        </a:solidFill>
                      </a:endParaRPr>
                    </a:p>
                  </a:txBody>
                  <a:tcPr/>
                </a:tc>
                <a:tc>
                  <a:txBody>
                    <a:bodyPr/>
                    <a:lstStyle/>
                    <a:p>
                      <a:r>
                        <a:rPr lang="en-US" sz="1400" dirty="0" smtClean="0">
                          <a:solidFill>
                            <a:schemeClr val="accent2">
                              <a:lumMod val="75000"/>
                            </a:schemeClr>
                          </a:solidFill>
                        </a:rPr>
                        <a:t>Used for walking and hiking on varying ty0pes of terrain.</a:t>
                      </a:r>
                      <a:endParaRPr lang="en-US" sz="1400" dirty="0">
                        <a:solidFill>
                          <a:schemeClr val="accent2">
                            <a:lumMod val="75000"/>
                          </a:schemeClr>
                        </a:solidFill>
                      </a:endParaRPr>
                    </a:p>
                  </a:txBody>
                  <a:tcPr/>
                </a:tc>
                <a:tc>
                  <a:txBody>
                    <a:bodyPr/>
                    <a:lstStyle/>
                    <a:p>
                      <a:r>
                        <a:rPr lang="en-US" sz="1400" dirty="0" smtClean="0">
                          <a:solidFill>
                            <a:schemeClr val="accent2">
                              <a:lumMod val="75000"/>
                            </a:schemeClr>
                          </a:solidFill>
                        </a:rPr>
                        <a:t>Different</a:t>
                      </a:r>
                      <a:r>
                        <a:rPr lang="en-US" sz="1400" baseline="0" dirty="0" smtClean="0">
                          <a:solidFill>
                            <a:schemeClr val="accent2">
                              <a:lumMod val="75000"/>
                            </a:schemeClr>
                          </a:solidFill>
                        </a:rPr>
                        <a:t> graphics on shoes, maybe camouflage.</a:t>
                      </a:r>
                      <a:endParaRPr lang="en-US" sz="1400" dirty="0">
                        <a:solidFill>
                          <a:schemeClr val="accent2">
                            <a:lumMod val="75000"/>
                          </a:schemeClr>
                        </a:solidFill>
                      </a:endParaRPr>
                    </a:p>
                  </a:txBody>
                  <a:tcPr/>
                </a:tc>
                <a:tc>
                  <a:txBody>
                    <a:bodyPr/>
                    <a:lstStyle/>
                    <a:p>
                      <a:r>
                        <a:rPr lang="en-US" sz="1400" dirty="0" smtClean="0">
                          <a:solidFill>
                            <a:schemeClr val="accent2">
                              <a:lumMod val="75000"/>
                            </a:schemeClr>
                          </a:solidFill>
                        </a:rPr>
                        <a:t>Make boots fireproof. </a:t>
                      </a:r>
                      <a:endParaRPr lang="en-US" sz="1400" dirty="0">
                        <a:solidFill>
                          <a:schemeClr val="accent2">
                            <a:lumMod val="75000"/>
                          </a:schemeClr>
                        </a:solidFill>
                      </a:endParaRPr>
                    </a:p>
                  </a:txBody>
                  <a:tcPr/>
                </a:tc>
                <a:extLst>
                  <a:ext uri="{0D108BD9-81ED-4DB2-BD59-A6C34878D82A}">
                    <a16:rowId xmlns:a16="http://schemas.microsoft.com/office/drawing/2014/main" xmlns="" val="881300382"/>
                  </a:ext>
                </a:extLst>
              </a:tr>
            </a:tbl>
          </a:graphicData>
        </a:graphic>
      </p:graphicFrame>
    </p:spTree>
    <p:extLst>
      <p:ext uri="{BB962C8B-B14F-4D97-AF65-F5344CB8AC3E}">
        <p14:creationId xmlns:p14="http://schemas.microsoft.com/office/powerpoint/2010/main" val="3218040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for a Multitool</a:t>
            </a:r>
            <a:endParaRPr lang="en-US" dirty="0"/>
          </a:p>
        </p:txBody>
      </p:sp>
      <p:sp>
        <p:nvSpPr>
          <p:cNvPr id="3" name="Content Placeholder 2"/>
          <p:cNvSpPr>
            <a:spLocks noGrp="1"/>
          </p:cNvSpPr>
          <p:nvPr>
            <p:ph idx="1"/>
          </p:nvPr>
        </p:nvSpPr>
        <p:spPr>
          <a:xfrm>
            <a:off x="457200" y="1600200"/>
            <a:ext cx="4800600" cy="4525963"/>
          </a:xfrm>
        </p:spPr>
        <p:txBody>
          <a:bodyPr/>
          <a:lstStyle/>
          <a:p>
            <a:r>
              <a:rPr lang="en-US" sz="2400" dirty="0">
                <a:solidFill>
                  <a:schemeClr val="bg1"/>
                </a:solidFill>
              </a:rPr>
              <a:t>Additional features might include a carabineer to hang </a:t>
            </a:r>
            <a:r>
              <a:rPr lang="en-US" sz="2400" dirty="0" smtClean="0">
                <a:solidFill>
                  <a:schemeClr val="bg1"/>
                </a:solidFill>
              </a:rPr>
              <a:t>the Leatherman on </a:t>
            </a:r>
            <a:r>
              <a:rPr lang="en-US" sz="2400" dirty="0">
                <a:solidFill>
                  <a:schemeClr val="bg1"/>
                </a:solidFill>
              </a:rPr>
              <a:t>the outside of a pack for quick access.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377070" y="1600200"/>
            <a:ext cx="3276600" cy="3276600"/>
          </a:xfrm>
          <a:prstGeom prst="rect">
            <a:avLst/>
          </a:prstGeom>
        </p:spPr>
      </p:pic>
    </p:spTree>
    <p:extLst>
      <p:ext uri="{BB962C8B-B14F-4D97-AF65-F5344CB8AC3E}">
        <p14:creationId xmlns:p14="http://schemas.microsoft.com/office/powerpoint/2010/main" val="2612739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smtClean="0">
                <a:solidFill>
                  <a:srgbClr val="4D4D4D"/>
                </a:solidFill>
              </a:rPr>
              <a:t>Requirement 6</a:t>
            </a:r>
            <a:endParaRPr lang="en-US" sz="3600" dirty="0">
              <a:solidFill>
                <a:srgbClr val="4D4D4D"/>
              </a:solidFill>
            </a:endParaRPr>
          </a:p>
        </p:txBody>
      </p:sp>
      <p:sp>
        <p:nvSpPr>
          <p:cNvPr id="4" name="TextBox 3"/>
          <p:cNvSpPr txBox="1"/>
          <p:nvPr/>
        </p:nvSpPr>
        <p:spPr>
          <a:xfrm>
            <a:off x="2286000" y="1752600"/>
            <a:ext cx="6096000" cy="4339650"/>
          </a:xfrm>
          <a:prstGeom prst="rect">
            <a:avLst/>
          </a:prstGeom>
          <a:noFill/>
        </p:spPr>
        <p:txBody>
          <a:bodyPr wrap="square" rtlCol="0">
            <a:spAutoFit/>
          </a:bodyPr>
          <a:lstStyle/>
          <a:p>
            <a:pPr lvl="0" eaLnBrk="0" fontAlgn="base" hangingPunct="0">
              <a:spcBef>
                <a:spcPct val="0"/>
              </a:spcBef>
              <a:spcAft>
                <a:spcPct val="0"/>
              </a:spcAft>
            </a:pPr>
            <a:r>
              <a:rPr lang="en-US" altLang="en-US" sz="2000" dirty="0">
                <a:solidFill>
                  <a:srgbClr val="000000"/>
                </a:solidFill>
                <a:latin typeface="Arial" panose="020B0604020202020204" pitchFamily="34" charset="0"/>
              </a:rPr>
              <a:t>Think of an item you would like to invent that would solve a problem for your family, troop, chartered organization, community, or a special-interest group. Then do EACH of the following, while keeping a notebook to record your progress:</a:t>
            </a:r>
          </a:p>
          <a:p>
            <a:pPr marL="685800" lvl="1" indent="-228600" eaLnBrk="0" fontAlgn="base" hangingPunct="0">
              <a:spcBef>
                <a:spcPct val="0"/>
              </a:spcBef>
              <a:spcAft>
                <a:spcPct val="0"/>
              </a:spcAft>
              <a:buFont typeface="+mj-lt"/>
              <a:buAutoNum type="alphaLcPeriod"/>
            </a:pPr>
            <a:r>
              <a:rPr lang="en-US" altLang="en-US" sz="1600" dirty="0">
                <a:solidFill>
                  <a:srgbClr val="C00000"/>
                </a:solidFill>
                <a:latin typeface="Arial" panose="020B0604020202020204" pitchFamily="34" charset="0"/>
              </a:rPr>
              <a:t>Talk to potential users of your invention and determine their needs. Then, based on what you have learned, write a proposal about the invention and how it would help solve a problem. This proposal should include a detailed sketch of the invention. </a:t>
            </a:r>
          </a:p>
          <a:p>
            <a:pPr marL="685800" lvl="1" indent="-228600" eaLnBrk="0" fontAlgn="base" hangingPunct="0">
              <a:spcBef>
                <a:spcPct val="0"/>
              </a:spcBef>
              <a:spcAft>
                <a:spcPct val="0"/>
              </a:spcAft>
              <a:buFont typeface="+mj-lt"/>
              <a:buAutoNum type="alphaLcPeriod"/>
            </a:pPr>
            <a:r>
              <a:rPr lang="en-US" altLang="en-US" sz="1600" dirty="0">
                <a:solidFill>
                  <a:srgbClr val="C00000"/>
                </a:solidFill>
                <a:latin typeface="Arial" panose="020B0604020202020204" pitchFamily="34" charset="0"/>
              </a:rPr>
              <a:t>Create a model of the item using clay, cardboard, or any other readily available material. List the materials necessary to build a prototype of the item. </a:t>
            </a:r>
          </a:p>
          <a:p>
            <a:pPr marL="685800" lvl="1" indent="-228600" eaLnBrk="0" fontAlgn="base" hangingPunct="0">
              <a:spcBef>
                <a:spcPct val="0"/>
              </a:spcBef>
              <a:spcAft>
                <a:spcPct val="0"/>
              </a:spcAft>
              <a:buFont typeface="+mj-lt"/>
              <a:buAutoNum type="alphaLcPeriod"/>
            </a:pPr>
            <a:r>
              <a:rPr lang="en-US" altLang="en-US" sz="1600" dirty="0">
                <a:solidFill>
                  <a:srgbClr val="C00000"/>
                </a:solidFill>
                <a:latin typeface="Arial" panose="020B0604020202020204" pitchFamily="34" charset="0"/>
              </a:rPr>
              <a:t>Share the idea and model with your counselor and potential users of your invention. Record their feedback in your notebook.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8481"/>
            <a:ext cx="1295400" cy="1295400"/>
          </a:xfrm>
          <a:prstGeom prst="rect">
            <a:avLst/>
          </a:prstGeom>
        </p:spPr>
      </p:pic>
    </p:spTree>
    <p:extLst>
      <p:ext uri="{BB962C8B-B14F-4D97-AF65-F5344CB8AC3E}">
        <p14:creationId xmlns:p14="http://schemas.microsoft.com/office/powerpoint/2010/main" val="4294489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43000" y="1320800"/>
            <a:ext cx="7010400" cy="4165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l" eaLnBrk="0" fontAlgn="base" hangingPunct="0">
              <a:spcBef>
                <a:spcPct val="0"/>
              </a:spcBef>
              <a:spcAft>
                <a:spcPct val="0"/>
              </a:spcAft>
              <a:buFont typeface="+mj-lt"/>
              <a:buAutoNum type="arabicPeriod" startAt="6"/>
            </a:pPr>
            <a:r>
              <a:rPr lang="en-US" altLang="en-US" sz="2000" dirty="0" smtClean="0">
                <a:solidFill>
                  <a:schemeClr val="tx1"/>
                </a:solidFill>
                <a:latin typeface="Arial" panose="020B0604020202020204" pitchFamily="34" charset="0"/>
              </a:rPr>
              <a:t>Think </a:t>
            </a:r>
            <a:r>
              <a:rPr lang="en-US" altLang="en-US" sz="2000" dirty="0">
                <a:solidFill>
                  <a:schemeClr val="tx1"/>
                </a:solidFill>
                <a:latin typeface="Arial" panose="020B0604020202020204" pitchFamily="34" charset="0"/>
              </a:rPr>
              <a:t>of an item you would like to invent that would solve a problem for your family, troop, chartered organization, community, or a special-interest group. Then do EACH of the following, while keeping a notebook to record your progress:</a:t>
            </a:r>
          </a:p>
          <a:p>
            <a:pPr marL="685800" lvl="1" indent="-228600" algn="l" eaLnBrk="0" fontAlgn="base" hangingPunct="0">
              <a:spcBef>
                <a:spcPct val="0"/>
              </a:spcBef>
              <a:spcAft>
                <a:spcPct val="0"/>
              </a:spcAft>
              <a:buFont typeface="+mj-lt"/>
              <a:buAutoNum type="alphaLcPeriod"/>
            </a:pPr>
            <a:r>
              <a:rPr lang="en-US" altLang="en-US" sz="1600" dirty="0">
                <a:solidFill>
                  <a:schemeClr val="tx1"/>
                </a:solidFill>
                <a:latin typeface="Arial" panose="020B0604020202020204" pitchFamily="34" charset="0"/>
              </a:rPr>
              <a:t>Talk to potential users of your invention and determine their needs. Then, based on what you have learned, write a proposal about the invention and how it would help solve a problem. This proposal should include a detailed sketch of the invention. </a:t>
            </a:r>
          </a:p>
          <a:p>
            <a:pPr marL="685800" lvl="1" indent="-228600" algn="l" eaLnBrk="0" fontAlgn="base" hangingPunct="0">
              <a:spcBef>
                <a:spcPct val="0"/>
              </a:spcBef>
              <a:spcAft>
                <a:spcPct val="0"/>
              </a:spcAft>
              <a:buFont typeface="+mj-lt"/>
              <a:buAutoNum type="alphaLcPeriod"/>
            </a:pPr>
            <a:r>
              <a:rPr lang="en-US" altLang="en-US" sz="1600" dirty="0">
                <a:solidFill>
                  <a:schemeClr val="tx1"/>
                </a:solidFill>
                <a:latin typeface="Arial" panose="020B0604020202020204" pitchFamily="34" charset="0"/>
              </a:rPr>
              <a:t>Create a model of the item using clay, cardboard, or any other readily available material. List the materials necessary to build a prototype of the item. </a:t>
            </a:r>
          </a:p>
          <a:p>
            <a:pPr marL="685800" lvl="1" indent="-228600" algn="l" eaLnBrk="0" fontAlgn="base" hangingPunct="0">
              <a:spcBef>
                <a:spcPct val="0"/>
              </a:spcBef>
              <a:spcAft>
                <a:spcPct val="0"/>
              </a:spcAft>
              <a:buFont typeface="+mj-lt"/>
              <a:buAutoNum type="alphaLcPeriod"/>
            </a:pPr>
            <a:r>
              <a:rPr lang="en-US" altLang="en-US" sz="1600" dirty="0">
                <a:solidFill>
                  <a:schemeClr val="tx1"/>
                </a:solidFill>
                <a:latin typeface="Arial" panose="020B0604020202020204" pitchFamily="34" charset="0"/>
              </a:rPr>
              <a:t>Share the idea and model with your counselor and potential users of your invention. Record their feedback in your notebook. </a:t>
            </a:r>
          </a:p>
        </p:txBody>
      </p:sp>
      <p:sp>
        <p:nvSpPr>
          <p:cNvPr id="5" name="AutoShape 68"/>
          <p:cNvSpPr>
            <a:spLocks noChangeArrowheads="1"/>
          </p:cNvSpPr>
          <p:nvPr/>
        </p:nvSpPr>
        <p:spPr bwMode="gray">
          <a:xfrm>
            <a:off x="1137062" y="609600"/>
            <a:ext cx="6696075" cy="6350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r>
              <a:rPr kumimoji="1" lang="en-US" altLang="ko-KR" sz="3500" dirty="0" smtClean="0">
                <a:solidFill>
                  <a:schemeClr val="bg1"/>
                </a:solidFill>
                <a:ea typeface="굴림" pitchFamily="34" charset="-127"/>
              </a:rPr>
              <a:t>Inventing Merit Badge Requirements</a:t>
            </a:r>
            <a:endParaRPr kumimoji="1" lang="en-US" altLang="ko-KR" sz="3500" dirty="0">
              <a:solidFill>
                <a:schemeClr val="bg1"/>
              </a:solidFill>
              <a:ea typeface="굴림" pitchFamily="34" charset="-127"/>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62" y="457200"/>
            <a:ext cx="939800" cy="939800"/>
          </a:xfrm>
          <a:prstGeom prst="rect">
            <a:avLst/>
          </a:prstGeom>
        </p:spPr>
      </p:pic>
      <p:sp>
        <p:nvSpPr>
          <p:cNvPr id="2" name="Rectangle 1"/>
          <p:cNvSpPr>
            <a:spLocks noChangeArrowheads="1"/>
          </p:cNvSpPr>
          <p:nvPr/>
        </p:nvSpPr>
        <p:spPr bwMode="auto">
          <a:xfrm>
            <a:off x="0" y="-323165"/>
            <a:ext cx="149367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*Before you begin building the prototype, you must share your design and building plans with your counselor and have your counselor’s approval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96820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3600" dirty="0" smtClean="0"/>
              <a:t>Invention Notebook Format and Procedures</a:t>
            </a:r>
            <a:endParaRPr lang="en-US" sz="3600" dirty="0"/>
          </a:p>
        </p:txBody>
      </p:sp>
      <p:sp>
        <p:nvSpPr>
          <p:cNvPr id="3" name="Content Placeholder 2"/>
          <p:cNvSpPr>
            <a:spLocks noGrp="1"/>
          </p:cNvSpPr>
          <p:nvPr>
            <p:ph idx="1"/>
          </p:nvPr>
        </p:nvSpPr>
        <p:spPr>
          <a:xfrm>
            <a:off x="457200" y="914400"/>
            <a:ext cx="8229600" cy="4906963"/>
          </a:xfrm>
        </p:spPr>
        <p:txBody>
          <a:bodyPr>
            <a:normAutofit fontScale="92500" lnSpcReduction="20000"/>
          </a:bodyPr>
          <a:lstStyle/>
          <a:p>
            <a:r>
              <a:rPr lang="en-US" sz="2000" dirty="0" smtClean="0"/>
              <a:t>A notebook is a permanent record of your ideas.</a:t>
            </a:r>
          </a:p>
          <a:p>
            <a:r>
              <a:rPr lang="en-US" sz="2000" dirty="0" smtClean="0"/>
              <a:t>The binding ideally should be sewn and not spiral bound, preventing pages from easily being torn out or lost.</a:t>
            </a:r>
          </a:p>
          <a:p>
            <a:r>
              <a:rPr lang="en-US" sz="2000" dirty="0" smtClean="0"/>
              <a:t>Number and date each page of your notebook.</a:t>
            </a:r>
          </a:p>
          <a:p>
            <a:r>
              <a:rPr lang="en-US" sz="2000" dirty="0" smtClean="0"/>
              <a:t>Be sure to list dates chronologically and do not skip pages.</a:t>
            </a:r>
          </a:p>
          <a:p>
            <a:r>
              <a:rPr lang="en-US" sz="2000" dirty="0" smtClean="0"/>
              <a:t>After you have recorded your ideas and findings, add a suitable title to each page.</a:t>
            </a:r>
          </a:p>
          <a:p>
            <a:r>
              <a:rPr lang="en-US" sz="2000" dirty="0" smtClean="0"/>
              <a:t>Supplement your entries with hand sketches.</a:t>
            </a:r>
          </a:p>
          <a:p>
            <a:r>
              <a:rPr lang="en-US" sz="2000" dirty="0" smtClean="0"/>
              <a:t>If you add something printed to your notebook, tape it in securely.</a:t>
            </a:r>
          </a:p>
          <a:p>
            <a:r>
              <a:rPr lang="en-US" sz="2000" dirty="0" smtClean="0"/>
              <a:t>All entries should be written with a pen, not a pencil.</a:t>
            </a:r>
          </a:p>
          <a:p>
            <a:r>
              <a:rPr lang="en-US" sz="2000" dirty="0" smtClean="0"/>
              <a:t>If you make a mistake, cross it out with a single line and add a note about what the error was.</a:t>
            </a:r>
          </a:p>
          <a:p>
            <a:r>
              <a:rPr lang="en-US" sz="2000" dirty="0" smtClean="0"/>
              <a:t>It is important to have the bottom of each page in your notebook witnessed, signed, and dated by someone who understand what you are describing.</a:t>
            </a:r>
          </a:p>
          <a:p>
            <a:r>
              <a:rPr lang="en-US" sz="2000" dirty="0" smtClean="0"/>
              <a:t>Be aware that notebooks become permanent records and can be used to establish who was “first to invent” an item.</a:t>
            </a:r>
          </a:p>
          <a:p>
            <a:pPr lvl="1"/>
            <a:r>
              <a:rPr lang="en-US" sz="1600" dirty="0" smtClean="0"/>
              <a:t>U.S. Patent law states the </a:t>
            </a:r>
            <a:r>
              <a:rPr lang="en-US" sz="1600" dirty="0" err="1" smtClean="0"/>
              <a:t>inventorship</a:t>
            </a:r>
            <a:r>
              <a:rPr lang="en-US" sz="1600" dirty="0" smtClean="0"/>
              <a:t> is based on “first to invent,” not “first to file” a patent application.</a:t>
            </a:r>
            <a:endParaRPr lang="en-US" sz="1600" dirty="0"/>
          </a:p>
        </p:txBody>
      </p:sp>
    </p:spTree>
    <p:extLst>
      <p:ext uri="{BB962C8B-B14F-4D97-AF65-F5344CB8AC3E}">
        <p14:creationId xmlns:p14="http://schemas.microsoft.com/office/powerpoint/2010/main" val="36806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Invention and Design Cycle</a:t>
            </a:r>
            <a:endParaRPr lang="en-US" dirty="0"/>
          </a:p>
        </p:txBody>
      </p:sp>
      <p:sp>
        <p:nvSpPr>
          <p:cNvPr id="3" name="Content Placeholder 2"/>
          <p:cNvSpPr>
            <a:spLocks noGrp="1"/>
          </p:cNvSpPr>
          <p:nvPr>
            <p:ph idx="1"/>
          </p:nvPr>
        </p:nvSpPr>
        <p:spPr>
          <a:xfrm>
            <a:off x="4758582" y="990600"/>
            <a:ext cx="4080617" cy="5562600"/>
          </a:xfrm>
        </p:spPr>
        <p:txBody>
          <a:bodyPr>
            <a:normAutofit/>
          </a:bodyPr>
          <a:lstStyle/>
          <a:p>
            <a:r>
              <a:rPr lang="en-US" sz="2000" dirty="0"/>
              <a:t>When you see a problem that needs to be solved, write it down.</a:t>
            </a:r>
          </a:p>
          <a:p>
            <a:r>
              <a:rPr lang="en-US" sz="2000" dirty="0"/>
              <a:t>When you come across something that doesn’t work the way you think it should, write down ways to make it better</a:t>
            </a:r>
            <a:r>
              <a:rPr lang="en-US" sz="2000" dirty="0" smtClean="0"/>
              <a:t>.</a:t>
            </a:r>
          </a:p>
          <a:p>
            <a:r>
              <a:rPr lang="en-US" sz="2000" dirty="0" smtClean="0"/>
              <a:t>Once you have listed your ideas, think about how you would turn these ideas into inventions. Identify the ONE idea that would be fun and feasible to work on.</a:t>
            </a:r>
          </a:p>
          <a:p>
            <a:r>
              <a:rPr lang="en-US" sz="2000" dirty="0" smtClean="0"/>
              <a:t>Keep in mind that an invention is useful, unique, and can be made to work.</a:t>
            </a:r>
            <a:endParaRPr lang="en-US" sz="2000" dirty="0"/>
          </a:p>
          <a:p>
            <a:endParaRPr lang="en-US" sz="2000" dirty="0"/>
          </a:p>
        </p:txBody>
      </p:sp>
      <p:pic>
        <p:nvPicPr>
          <p:cNvPr id="9" name="Picture 8"/>
          <p:cNvPicPr>
            <a:picLocks noChangeAspect="1"/>
          </p:cNvPicPr>
          <p:nvPr/>
        </p:nvPicPr>
        <p:blipFill>
          <a:blip r:embed="rId2"/>
          <a:stretch>
            <a:fillRect/>
          </a:stretch>
        </p:blipFill>
        <p:spPr>
          <a:xfrm>
            <a:off x="270617" y="1143000"/>
            <a:ext cx="4301383" cy="2876550"/>
          </a:xfrm>
          <a:prstGeom prst="rect">
            <a:avLst/>
          </a:prstGeom>
        </p:spPr>
      </p:pic>
    </p:spTree>
    <p:extLst>
      <p:ext uri="{BB962C8B-B14F-4D97-AF65-F5344CB8AC3E}">
        <p14:creationId xmlns:p14="http://schemas.microsoft.com/office/powerpoint/2010/main" val="4151725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04" y="0"/>
            <a:ext cx="8229600" cy="914400"/>
          </a:xfrm>
        </p:spPr>
        <p:txBody>
          <a:bodyPr>
            <a:normAutofit/>
          </a:bodyPr>
          <a:lstStyle/>
          <a:p>
            <a:r>
              <a:rPr lang="en-US" sz="3600" dirty="0" smtClean="0"/>
              <a:t>Using the Invention </a:t>
            </a:r>
            <a:r>
              <a:rPr lang="en-US" sz="3600" dirty="0"/>
              <a:t>and Design Cycle</a:t>
            </a:r>
          </a:p>
        </p:txBody>
      </p:sp>
      <p:sp>
        <p:nvSpPr>
          <p:cNvPr id="3" name="Content Placeholder 2"/>
          <p:cNvSpPr>
            <a:spLocks noGrp="1"/>
          </p:cNvSpPr>
          <p:nvPr>
            <p:ph idx="1"/>
          </p:nvPr>
        </p:nvSpPr>
        <p:spPr>
          <a:xfrm>
            <a:off x="4914522" y="914400"/>
            <a:ext cx="4153278" cy="5943600"/>
          </a:xfrm>
        </p:spPr>
        <p:txBody>
          <a:bodyPr>
            <a:normAutofit fontScale="47500" lnSpcReduction="20000"/>
          </a:bodyPr>
          <a:lstStyle/>
          <a:p>
            <a:pPr marL="457200" indent="-457200">
              <a:buFont typeface="+mj-lt"/>
              <a:buAutoNum type="arabicPeriod"/>
            </a:pPr>
            <a:r>
              <a:rPr lang="en-US" b="1" dirty="0" smtClean="0"/>
              <a:t>ASK</a:t>
            </a:r>
          </a:p>
          <a:p>
            <a:pPr marL="457200" lvl="1" indent="0">
              <a:buNone/>
            </a:pPr>
            <a:r>
              <a:rPr lang="en-US" dirty="0" smtClean="0"/>
              <a:t>Ask a </a:t>
            </a:r>
            <a:r>
              <a:rPr lang="en-US" dirty="0"/>
              <a:t>question about an everyday problem that you would like to solve</a:t>
            </a:r>
            <a:r>
              <a:rPr lang="en-US" dirty="0" smtClean="0"/>
              <a:t>. Inventions </a:t>
            </a:r>
            <a:r>
              <a:rPr lang="en-US" dirty="0"/>
              <a:t>can be almost anything created to solve a problem or meet a </a:t>
            </a:r>
            <a:r>
              <a:rPr lang="en-US" dirty="0" smtClean="0"/>
              <a:t>need. Examples </a:t>
            </a:r>
            <a:r>
              <a:rPr lang="en-US" dirty="0"/>
              <a:t>include pencils, cups, cell phones or processes to move </a:t>
            </a:r>
            <a:r>
              <a:rPr lang="en-US" dirty="0" smtClean="0"/>
              <a:t>heavy objects</a:t>
            </a:r>
            <a:r>
              <a:rPr lang="en-US" dirty="0"/>
              <a:t>. </a:t>
            </a:r>
            <a:endParaRPr lang="en-US" dirty="0" smtClean="0"/>
          </a:p>
          <a:p>
            <a:pPr marL="457200" indent="-457200">
              <a:buFont typeface="+mj-lt"/>
              <a:buAutoNum type="arabicPeriod"/>
            </a:pPr>
            <a:r>
              <a:rPr lang="en-US" b="1" dirty="0" smtClean="0"/>
              <a:t>IMAGINE</a:t>
            </a:r>
          </a:p>
          <a:p>
            <a:pPr marL="457200" lvl="1" indent="0">
              <a:buNone/>
            </a:pPr>
            <a:r>
              <a:rPr lang="en-US" dirty="0" smtClean="0"/>
              <a:t>Use your </a:t>
            </a:r>
            <a:r>
              <a:rPr lang="en-US" dirty="0"/>
              <a:t>knowledge of math and science to imagine a solution to the </a:t>
            </a:r>
            <a:r>
              <a:rPr lang="en-US" dirty="0" smtClean="0"/>
              <a:t>problem that </a:t>
            </a:r>
            <a:r>
              <a:rPr lang="en-US" dirty="0"/>
              <a:t>you have chosen. Look online (with parents’ permission), read books, </a:t>
            </a:r>
            <a:r>
              <a:rPr lang="en-US" dirty="0" smtClean="0"/>
              <a:t>and interview </a:t>
            </a:r>
            <a:r>
              <a:rPr lang="en-US" dirty="0"/>
              <a:t>potential invention users. Brainstorm possible solutions and </a:t>
            </a:r>
            <a:r>
              <a:rPr lang="en-US" dirty="0" smtClean="0"/>
              <a:t>choose the </a:t>
            </a:r>
            <a:r>
              <a:rPr lang="en-US" dirty="0"/>
              <a:t>best possible solution.</a:t>
            </a:r>
          </a:p>
          <a:p>
            <a:pPr marL="457200" indent="-457200">
              <a:buFont typeface="+mj-lt"/>
              <a:buAutoNum type="arabicPeriod"/>
            </a:pPr>
            <a:r>
              <a:rPr lang="en-US" b="1" dirty="0" smtClean="0"/>
              <a:t>PLAN</a:t>
            </a:r>
          </a:p>
          <a:p>
            <a:pPr marL="457200" lvl="1" indent="0">
              <a:buNone/>
            </a:pPr>
            <a:r>
              <a:rPr lang="en-US" dirty="0" smtClean="0"/>
              <a:t>Make a </a:t>
            </a:r>
            <a:r>
              <a:rPr lang="en-US" dirty="0"/>
              <a:t>plan and explain it. Draw a diagram and label the parts of </a:t>
            </a:r>
            <a:r>
              <a:rPr lang="en-US" dirty="0" smtClean="0"/>
              <a:t>your diagram</a:t>
            </a:r>
            <a:r>
              <a:rPr lang="en-US" dirty="0"/>
              <a:t>.</a:t>
            </a:r>
          </a:p>
          <a:p>
            <a:pPr marL="457200" indent="-457200">
              <a:buFont typeface="+mj-lt"/>
              <a:buAutoNum type="arabicPeriod"/>
            </a:pPr>
            <a:r>
              <a:rPr lang="en-US" b="1" dirty="0" smtClean="0"/>
              <a:t>CREATE</a:t>
            </a:r>
          </a:p>
          <a:p>
            <a:pPr marL="457200" lvl="1" indent="0">
              <a:buNone/>
            </a:pPr>
            <a:r>
              <a:rPr lang="en-US" dirty="0" smtClean="0"/>
              <a:t>Make a </a:t>
            </a:r>
            <a:r>
              <a:rPr lang="en-US" dirty="0"/>
              <a:t>list of materials you would like to use in your invention. Collect </a:t>
            </a:r>
            <a:r>
              <a:rPr lang="en-US" dirty="0" smtClean="0"/>
              <a:t>the materials </a:t>
            </a:r>
            <a:r>
              <a:rPr lang="en-US" dirty="0"/>
              <a:t>you will need for your invention. It is best to borrow, make, or </a:t>
            </a:r>
            <a:r>
              <a:rPr lang="en-US" dirty="0" smtClean="0"/>
              <a:t>use inexpensive </a:t>
            </a:r>
            <a:r>
              <a:rPr lang="en-US" dirty="0"/>
              <a:t>materials. Build your invention according to your plan. Keep </a:t>
            </a:r>
            <a:r>
              <a:rPr lang="en-US" dirty="0" smtClean="0"/>
              <a:t>a list </a:t>
            </a:r>
            <a:r>
              <a:rPr lang="en-US" dirty="0"/>
              <a:t>of the difficulties you run into and how you address them.</a:t>
            </a:r>
          </a:p>
          <a:p>
            <a:pPr marL="457200" indent="-457200">
              <a:buFont typeface="+mj-lt"/>
              <a:buAutoNum type="arabicPeriod"/>
            </a:pPr>
            <a:r>
              <a:rPr lang="en-US" b="1" dirty="0" smtClean="0"/>
              <a:t>IMPROVE</a:t>
            </a:r>
          </a:p>
          <a:p>
            <a:pPr marL="457200" lvl="2" indent="0">
              <a:buNone/>
            </a:pPr>
            <a:r>
              <a:rPr lang="en-US" sz="2700" dirty="0"/>
              <a:t>See if it works. Keep track of when and how you tested it</a:t>
            </a:r>
            <a:r>
              <a:rPr lang="en-US" sz="2700" dirty="0" smtClean="0"/>
              <a:t>. Have other people test it. </a:t>
            </a:r>
            <a:r>
              <a:rPr lang="en-US" sz="2700" dirty="0"/>
              <a:t>Evaluate the results. Find any problems that need improvement. Improve your design to make it better!</a:t>
            </a:r>
          </a:p>
          <a:p>
            <a:pPr marL="457200" indent="-457200">
              <a:buFont typeface="+mj-lt"/>
              <a:buAutoNum type="arabicPeriod"/>
            </a:pPr>
            <a:r>
              <a:rPr lang="en-US" b="1" dirty="0" smtClean="0"/>
              <a:t>SHARE</a:t>
            </a:r>
          </a:p>
          <a:p>
            <a:pPr marL="457200" lvl="2" indent="0">
              <a:buNone/>
            </a:pPr>
            <a:r>
              <a:rPr lang="en-US" dirty="0" smtClean="0"/>
              <a:t>Share your solution with the world!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27371"/>
            <a:ext cx="4718099" cy="3873230"/>
          </a:xfrm>
          <a:prstGeom prst="rect">
            <a:avLst/>
          </a:prstGeom>
        </p:spPr>
      </p:pic>
    </p:spTree>
    <p:extLst>
      <p:ext uri="{BB962C8B-B14F-4D97-AF65-F5344CB8AC3E}">
        <p14:creationId xmlns:p14="http://schemas.microsoft.com/office/powerpoint/2010/main" val="2679306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smtClean="0">
                <a:solidFill>
                  <a:srgbClr val="4D4D4D"/>
                </a:solidFill>
              </a:rPr>
              <a:t>Requirement 7</a:t>
            </a:r>
            <a:endParaRPr lang="en-US" sz="3600" dirty="0">
              <a:solidFill>
                <a:srgbClr val="4D4D4D"/>
              </a:solidFill>
            </a:endParaRPr>
          </a:p>
        </p:txBody>
      </p:sp>
      <p:sp>
        <p:nvSpPr>
          <p:cNvPr id="4" name="TextBox 3"/>
          <p:cNvSpPr txBox="1"/>
          <p:nvPr/>
        </p:nvSpPr>
        <p:spPr>
          <a:xfrm>
            <a:off x="2286000" y="1752600"/>
            <a:ext cx="6096000" cy="3785652"/>
          </a:xfrm>
          <a:prstGeom prst="rect">
            <a:avLst/>
          </a:prstGeom>
          <a:noFill/>
        </p:spPr>
        <p:txBody>
          <a:bodyPr wrap="square" rtlCol="0">
            <a:spAutoFit/>
          </a:bodyPr>
          <a:lstStyle/>
          <a:p>
            <a:pPr lvl="0" eaLnBrk="0" fontAlgn="base" hangingPunct="0">
              <a:spcBef>
                <a:spcPct val="0"/>
              </a:spcBef>
              <a:spcAft>
                <a:spcPct val="0"/>
              </a:spcAft>
            </a:pPr>
            <a:r>
              <a:rPr lang="en-US" altLang="en-US" sz="2000" dirty="0">
                <a:solidFill>
                  <a:srgbClr val="000000"/>
                </a:solidFill>
                <a:latin typeface="Arial" panose="020B0604020202020204" pitchFamily="34" charset="0"/>
              </a:rPr>
              <a:t>Build a working prototype of the item you invented for requirement 6*, then test and evaluate the invention. Among the aspects to consider in your evaluation are cost, usefulness, marketability, appearance, and function. Describe how your initial vision and expectations for your idea and the final product are similar or dissimilar. Have your counselor evaluate and critique your prototype. </a:t>
            </a:r>
          </a:p>
          <a:p>
            <a:pPr lvl="0" eaLnBrk="0" fontAlgn="base" hangingPunct="0">
              <a:spcBef>
                <a:spcPct val="0"/>
              </a:spcBef>
              <a:spcAft>
                <a:spcPct val="0"/>
              </a:spcAft>
            </a:pPr>
            <a:endParaRPr lang="en-US" altLang="en-US" sz="2000" dirty="0">
              <a:solidFill>
                <a:srgbClr val="000000"/>
              </a:solidFill>
              <a:latin typeface="Arial" panose="020B0604020202020204" pitchFamily="34" charset="0"/>
            </a:endParaRPr>
          </a:p>
          <a:p>
            <a:pPr lvl="0" eaLnBrk="0" fontAlgn="base" hangingPunct="0">
              <a:spcBef>
                <a:spcPct val="0"/>
              </a:spcBef>
              <a:spcAft>
                <a:spcPct val="0"/>
              </a:spcAft>
            </a:pPr>
            <a:r>
              <a:rPr lang="en-US" altLang="en-US" sz="2000" dirty="0">
                <a:solidFill>
                  <a:srgbClr val="000000"/>
                </a:solidFill>
                <a:latin typeface="Arial" panose="020B0604020202020204" pitchFamily="34" charset="0"/>
              </a:rPr>
              <a:t>*</a:t>
            </a:r>
            <a:r>
              <a:rPr lang="en-US" sz="2000" dirty="0">
                <a:solidFill>
                  <a:srgbClr val="000000"/>
                </a:solidFill>
              </a:rPr>
              <a:t>Before you begin building the prototype, you must share your design and building plans with your counselor and have your counselor’s approval.</a:t>
            </a:r>
            <a:endParaRPr lang="en-US" altLang="en-US" sz="2000" dirty="0">
              <a:solidFill>
                <a:srgbClr val="000000"/>
              </a:solidFill>
              <a:latin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8481"/>
            <a:ext cx="1295400" cy="1295400"/>
          </a:xfrm>
          <a:prstGeom prst="rect">
            <a:avLst/>
          </a:prstGeom>
        </p:spPr>
      </p:pic>
    </p:spTree>
    <p:extLst>
      <p:ext uri="{BB962C8B-B14F-4D97-AF65-F5344CB8AC3E}">
        <p14:creationId xmlns:p14="http://schemas.microsoft.com/office/powerpoint/2010/main" val="13627976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Building a Prototype</a:t>
            </a:r>
            <a:endParaRPr lang="en-US" dirty="0"/>
          </a:p>
        </p:txBody>
      </p:sp>
      <p:sp>
        <p:nvSpPr>
          <p:cNvPr id="3" name="Content Placeholder 2"/>
          <p:cNvSpPr>
            <a:spLocks noGrp="1"/>
          </p:cNvSpPr>
          <p:nvPr>
            <p:ph idx="1"/>
          </p:nvPr>
        </p:nvSpPr>
        <p:spPr>
          <a:xfrm>
            <a:off x="3429000" y="967581"/>
            <a:ext cx="5384800" cy="5791200"/>
          </a:xfrm>
        </p:spPr>
        <p:txBody>
          <a:bodyPr>
            <a:normAutofit/>
          </a:bodyPr>
          <a:lstStyle/>
          <a:p>
            <a:r>
              <a:rPr lang="en-US" sz="2000" dirty="0" smtClean="0"/>
              <a:t>A prototype </a:t>
            </a:r>
            <a:r>
              <a:rPr lang="en-US" sz="2000" dirty="0"/>
              <a:t>is a three-dimensional version of your vision</a:t>
            </a:r>
            <a:r>
              <a:rPr lang="en-US" sz="2000" dirty="0" smtClean="0"/>
              <a:t>.</a:t>
            </a:r>
          </a:p>
          <a:p>
            <a:r>
              <a:rPr lang="en-US" sz="2000" dirty="0" smtClean="0"/>
              <a:t>It may be scaled down in size, but is a working model.</a:t>
            </a:r>
          </a:p>
          <a:p>
            <a:r>
              <a:rPr lang="en-US" sz="2000" dirty="0" smtClean="0"/>
              <a:t>Start </a:t>
            </a:r>
            <a:r>
              <a:rPr lang="en-US" sz="2000" dirty="0"/>
              <a:t>with a handmade prototype, no matter how </a:t>
            </a:r>
            <a:r>
              <a:rPr lang="en-US" sz="2000" dirty="0" smtClean="0"/>
              <a:t>rudimentary, made </a:t>
            </a:r>
            <a:r>
              <a:rPr lang="en-US" sz="2000" dirty="0"/>
              <a:t>from the simplest of household </a:t>
            </a:r>
            <a:r>
              <a:rPr lang="en-US" sz="2000" dirty="0" smtClean="0"/>
              <a:t>items.</a:t>
            </a:r>
          </a:p>
          <a:p>
            <a:r>
              <a:rPr lang="en-US" sz="2000" dirty="0"/>
              <a:t>A prototype provides </a:t>
            </a:r>
            <a:r>
              <a:rPr lang="en-US" sz="2000" dirty="0" smtClean="0"/>
              <a:t>advantages:</a:t>
            </a:r>
            <a:endParaRPr lang="en-US" sz="2000" dirty="0"/>
          </a:p>
          <a:p>
            <a:pPr marL="800100" lvl="1" indent="-342900">
              <a:buFont typeface="+mj-lt"/>
              <a:buAutoNum type="arabicPeriod"/>
            </a:pPr>
            <a:r>
              <a:rPr lang="en-US" sz="1600" dirty="0" smtClean="0"/>
              <a:t>It </a:t>
            </a:r>
            <a:r>
              <a:rPr lang="en-US" sz="1600" dirty="0"/>
              <a:t>enables you to test and refine the functionality of your </a:t>
            </a:r>
            <a:r>
              <a:rPr lang="en-US" sz="1600" dirty="0" smtClean="0"/>
              <a:t>design to correct flaws. </a:t>
            </a:r>
            <a:endParaRPr lang="en-US" sz="1600" dirty="0"/>
          </a:p>
          <a:p>
            <a:pPr marL="800100" lvl="1" indent="-342900">
              <a:buFont typeface="+mj-lt"/>
              <a:buAutoNum type="arabicPeriod"/>
            </a:pPr>
            <a:r>
              <a:rPr lang="en-US" sz="1600" dirty="0" smtClean="0"/>
              <a:t>It </a:t>
            </a:r>
            <a:r>
              <a:rPr lang="en-US" sz="1600" dirty="0"/>
              <a:t>makes it possible to test the performance of various materials</a:t>
            </a:r>
            <a:r>
              <a:rPr lang="en-US" sz="1600" dirty="0" smtClean="0"/>
              <a:t>.</a:t>
            </a:r>
          </a:p>
          <a:p>
            <a:pPr marL="800100" lvl="1" indent="-342900">
              <a:buFont typeface="+mj-lt"/>
              <a:buAutoNum type="arabicPeriod"/>
            </a:pPr>
            <a:r>
              <a:rPr lang="en-US" sz="1600" dirty="0" smtClean="0"/>
              <a:t>It will </a:t>
            </a:r>
            <a:r>
              <a:rPr lang="en-US" sz="1600" dirty="0"/>
              <a:t>help you describe your product more </a:t>
            </a:r>
            <a:r>
              <a:rPr lang="en-US" sz="1600" dirty="0" smtClean="0"/>
              <a:t>effectively</a:t>
            </a:r>
          </a:p>
          <a:p>
            <a:pPr marL="800100" lvl="1" indent="-342900">
              <a:buFont typeface="+mj-lt"/>
              <a:buAutoNum type="arabicPeriod"/>
            </a:pPr>
            <a:r>
              <a:rPr lang="en-US" sz="1600" dirty="0" smtClean="0"/>
              <a:t>It </a:t>
            </a:r>
            <a:r>
              <a:rPr lang="en-US" sz="1600" dirty="0"/>
              <a:t>will encourage others to take you more seriously. </a:t>
            </a:r>
            <a:endParaRPr lang="en-US" sz="1600" dirty="0" smtClean="0"/>
          </a:p>
          <a:p>
            <a:r>
              <a:rPr lang="en-US" sz="2000" dirty="0" smtClean="0"/>
              <a:t>You </a:t>
            </a:r>
            <a:r>
              <a:rPr lang="en-US" sz="2000" dirty="0"/>
              <a:t>may need to build several prototypes to get a good one done. </a:t>
            </a:r>
            <a:endParaRPr lang="en-US" sz="2000" dirty="0"/>
          </a:p>
        </p:txBody>
      </p:sp>
      <p:pic>
        <p:nvPicPr>
          <p:cNvPr id="6" name="Picture 5"/>
          <p:cNvPicPr>
            <a:picLocks noChangeAspect="1"/>
          </p:cNvPicPr>
          <p:nvPr/>
        </p:nvPicPr>
        <p:blipFill>
          <a:blip r:embed="rId2"/>
          <a:stretch>
            <a:fillRect/>
          </a:stretch>
        </p:blipFill>
        <p:spPr>
          <a:xfrm>
            <a:off x="228600" y="1143000"/>
            <a:ext cx="2997200" cy="2247900"/>
          </a:xfrm>
          <a:prstGeom prst="rect">
            <a:avLst/>
          </a:prstGeom>
        </p:spPr>
      </p:pic>
    </p:spTree>
    <p:extLst>
      <p:ext uri="{BB962C8B-B14F-4D97-AF65-F5344CB8AC3E}">
        <p14:creationId xmlns:p14="http://schemas.microsoft.com/office/powerpoint/2010/main" val="2353055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Your Prototype</a:t>
            </a:r>
            <a:endParaRPr lang="en-US" dirty="0"/>
          </a:p>
        </p:txBody>
      </p:sp>
      <p:sp>
        <p:nvSpPr>
          <p:cNvPr id="3" name="Content Placeholder 2"/>
          <p:cNvSpPr>
            <a:spLocks noGrp="1"/>
          </p:cNvSpPr>
          <p:nvPr>
            <p:ph idx="1"/>
          </p:nvPr>
        </p:nvSpPr>
        <p:spPr>
          <a:xfrm>
            <a:off x="4495800" y="1600200"/>
            <a:ext cx="4191000" cy="5181600"/>
          </a:xfrm>
        </p:spPr>
        <p:txBody>
          <a:bodyPr>
            <a:normAutofit/>
          </a:bodyPr>
          <a:lstStyle/>
          <a:p>
            <a:r>
              <a:rPr lang="en-US" sz="2000" dirty="0" smtClean="0"/>
              <a:t>The final step of the invention is getting the best working model of your idea into the hands of potential users.</a:t>
            </a:r>
          </a:p>
          <a:p>
            <a:r>
              <a:rPr lang="en-US" sz="2000" dirty="0" smtClean="0"/>
              <a:t>This is called field-testing.</a:t>
            </a:r>
          </a:p>
          <a:p>
            <a:r>
              <a:rPr lang="en-US" sz="2000" dirty="0" smtClean="0"/>
              <a:t>Ask the users for likes and dislikes about your model.</a:t>
            </a:r>
          </a:p>
          <a:p>
            <a:r>
              <a:rPr lang="en-US" sz="2000" dirty="0" smtClean="0"/>
              <a:t>Write those comments in your notebook and analyze them to see if you agree.</a:t>
            </a:r>
          </a:p>
          <a:p>
            <a:r>
              <a:rPr lang="en-US" sz="2000" dirty="0" smtClean="0"/>
              <a:t>Make a list of things you would like to change when you build your next mode.</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28869"/>
            <a:ext cx="4042167" cy="3035300"/>
          </a:xfrm>
          <a:prstGeom prst="rect">
            <a:avLst/>
          </a:prstGeom>
        </p:spPr>
      </p:pic>
    </p:spTree>
    <p:extLst>
      <p:ext uri="{BB962C8B-B14F-4D97-AF65-F5344CB8AC3E}">
        <p14:creationId xmlns:p14="http://schemas.microsoft.com/office/powerpoint/2010/main" val="13504952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smtClean="0">
                <a:solidFill>
                  <a:srgbClr val="4D4D4D"/>
                </a:solidFill>
              </a:rPr>
              <a:t>Requirement 8</a:t>
            </a:r>
            <a:endParaRPr lang="en-US" sz="3600" dirty="0">
              <a:solidFill>
                <a:srgbClr val="4D4D4D"/>
              </a:solidFill>
            </a:endParaRPr>
          </a:p>
        </p:txBody>
      </p:sp>
      <p:sp>
        <p:nvSpPr>
          <p:cNvPr id="4" name="TextBox 3"/>
          <p:cNvSpPr txBox="1"/>
          <p:nvPr/>
        </p:nvSpPr>
        <p:spPr>
          <a:xfrm>
            <a:off x="2286000" y="1752600"/>
            <a:ext cx="6096000" cy="1938992"/>
          </a:xfrm>
          <a:prstGeom prst="rect">
            <a:avLst/>
          </a:prstGeom>
          <a:noFill/>
        </p:spPr>
        <p:txBody>
          <a:bodyPr wrap="square" rtlCol="0">
            <a:spAutoFit/>
          </a:bodyPr>
          <a:lstStyle/>
          <a:p>
            <a:pPr lvl="0" eaLnBrk="0" fontAlgn="base" hangingPunct="0">
              <a:spcBef>
                <a:spcPct val="0"/>
              </a:spcBef>
              <a:spcAft>
                <a:spcPct val="0"/>
              </a:spcAft>
            </a:pPr>
            <a:r>
              <a:rPr lang="en-US" altLang="en-US" sz="2000" dirty="0">
                <a:solidFill>
                  <a:srgbClr val="000000"/>
                </a:solidFill>
                <a:latin typeface="Arial" panose="020B0604020202020204" pitchFamily="34" charset="0"/>
              </a:rPr>
              <a:t>Do ONE of the following:</a:t>
            </a:r>
          </a:p>
          <a:p>
            <a:pPr marL="800100" lvl="1" indent="-342900" eaLnBrk="0" fontAlgn="base" hangingPunct="0">
              <a:spcBef>
                <a:spcPct val="0"/>
              </a:spcBef>
              <a:spcAft>
                <a:spcPct val="0"/>
              </a:spcAft>
              <a:buFont typeface="+mj-lt"/>
              <a:buAutoNum type="alphaLcPeriod"/>
            </a:pPr>
            <a:r>
              <a:rPr lang="en-US" altLang="en-US" sz="1600" dirty="0">
                <a:solidFill>
                  <a:srgbClr val="C00000"/>
                </a:solidFill>
                <a:latin typeface="Arial" panose="020B0604020202020204" pitchFamily="34" charset="0"/>
              </a:rPr>
              <a:t>Participate in an invention, science, engineering, or robotics club or team that builds a useful item. Share your experience with your counselor. </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Visit a museum or exhibit dedicated to an inventor or invention, and create a presentation of your visit to share with a group such as your troop or patrol.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8481"/>
            <a:ext cx="1295400" cy="1295400"/>
          </a:xfrm>
          <a:prstGeom prst="rect">
            <a:avLst/>
          </a:prstGeom>
        </p:spPr>
      </p:pic>
    </p:spTree>
    <p:extLst>
      <p:ext uri="{BB962C8B-B14F-4D97-AF65-F5344CB8AC3E}">
        <p14:creationId xmlns:p14="http://schemas.microsoft.com/office/powerpoint/2010/main" val="31540465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Academy</a:t>
            </a:r>
            <a:endParaRPr lang="en-US" dirty="0"/>
          </a:p>
        </p:txBody>
      </p:sp>
      <p:sp>
        <p:nvSpPr>
          <p:cNvPr id="3" name="Content Placeholder 2"/>
          <p:cNvSpPr>
            <a:spLocks noGrp="1"/>
          </p:cNvSpPr>
          <p:nvPr>
            <p:ph idx="1"/>
          </p:nvPr>
        </p:nvSpPr>
        <p:spPr/>
        <p:txBody>
          <a:bodyPr/>
          <a:lstStyle/>
          <a:p>
            <a:r>
              <a:rPr lang="en-US" b="1" dirty="0"/>
              <a:t>LEGO Robotics Engineering &amp; Coding</a:t>
            </a:r>
          </a:p>
          <a:p>
            <a:endParaRPr lang="en-US" dirty="0" smtClean="0">
              <a:hlinkClick r:id="rId2"/>
            </a:endParaRPr>
          </a:p>
          <a:p>
            <a:r>
              <a:rPr lang="en-US" dirty="0" smtClean="0">
                <a:hlinkClick r:id="rId2"/>
              </a:rPr>
              <a:t>Robot Academy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916" y="2286000"/>
            <a:ext cx="4762500" cy="2428875"/>
          </a:xfrm>
          <a:prstGeom prst="rect">
            <a:avLst/>
          </a:prstGeom>
        </p:spPr>
      </p:pic>
    </p:spTree>
    <p:extLst>
      <p:ext uri="{BB962C8B-B14F-4D97-AF65-F5344CB8AC3E}">
        <p14:creationId xmlns:p14="http://schemas.microsoft.com/office/powerpoint/2010/main" val="2343367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smtClean="0">
                <a:solidFill>
                  <a:srgbClr val="4D4D4D"/>
                </a:solidFill>
              </a:rPr>
              <a:t>Requirement 8</a:t>
            </a:r>
            <a:endParaRPr lang="en-US" sz="3600" dirty="0">
              <a:solidFill>
                <a:srgbClr val="4D4D4D"/>
              </a:solidFill>
            </a:endParaRPr>
          </a:p>
        </p:txBody>
      </p:sp>
      <p:sp>
        <p:nvSpPr>
          <p:cNvPr id="4" name="TextBox 3"/>
          <p:cNvSpPr txBox="1"/>
          <p:nvPr/>
        </p:nvSpPr>
        <p:spPr>
          <a:xfrm>
            <a:off x="2286000" y="1752600"/>
            <a:ext cx="6096000" cy="1938992"/>
          </a:xfrm>
          <a:prstGeom prst="rect">
            <a:avLst/>
          </a:prstGeom>
          <a:noFill/>
        </p:spPr>
        <p:txBody>
          <a:bodyPr wrap="square" rtlCol="0">
            <a:spAutoFit/>
          </a:bodyPr>
          <a:lstStyle/>
          <a:p>
            <a:pPr lvl="0" eaLnBrk="0" fontAlgn="base" hangingPunct="0">
              <a:spcBef>
                <a:spcPct val="0"/>
              </a:spcBef>
              <a:spcAft>
                <a:spcPct val="0"/>
              </a:spcAft>
            </a:pPr>
            <a:r>
              <a:rPr lang="en-US" altLang="en-US" sz="2000" dirty="0">
                <a:solidFill>
                  <a:srgbClr val="000000"/>
                </a:solidFill>
                <a:latin typeface="Arial" panose="020B0604020202020204" pitchFamily="34" charset="0"/>
              </a:rPr>
              <a:t>Do ONE of the following:</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Participate in an invention, science, engineering, or robotics club or team that builds a useful item. Share your experience with your counselor. </a:t>
            </a:r>
          </a:p>
          <a:p>
            <a:pPr marL="800100" lvl="1" indent="-342900" eaLnBrk="0" fontAlgn="base" hangingPunct="0">
              <a:spcBef>
                <a:spcPct val="0"/>
              </a:spcBef>
              <a:spcAft>
                <a:spcPct val="0"/>
              </a:spcAft>
              <a:buFont typeface="+mj-lt"/>
              <a:buAutoNum type="alphaLcPeriod"/>
            </a:pPr>
            <a:r>
              <a:rPr lang="en-US" altLang="en-US" sz="1600" dirty="0">
                <a:solidFill>
                  <a:srgbClr val="C00000"/>
                </a:solidFill>
                <a:latin typeface="Arial" panose="020B0604020202020204" pitchFamily="34" charset="0"/>
              </a:rPr>
              <a:t>Visit a museum or exhibit dedicated to an inventor or invention, and create a presentation of your visit to share with a group such as your troop or patrol.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8481"/>
            <a:ext cx="1295400" cy="1295400"/>
          </a:xfrm>
          <a:prstGeom prst="rect">
            <a:avLst/>
          </a:prstGeom>
        </p:spPr>
      </p:pic>
    </p:spTree>
    <p:extLst>
      <p:ext uri="{BB962C8B-B14F-4D97-AF65-F5344CB8AC3E}">
        <p14:creationId xmlns:p14="http://schemas.microsoft.com/office/powerpoint/2010/main" val="2091409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Inventors Hall of Fame</a:t>
            </a:r>
            <a:endParaRPr lang="en-US" dirty="0"/>
          </a:p>
        </p:txBody>
      </p:sp>
      <p:sp>
        <p:nvSpPr>
          <p:cNvPr id="3" name="Content Placeholder 2"/>
          <p:cNvSpPr>
            <a:spLocks noGrp="1"/>
          </p:cNvSpPr>
          <p:nvPr>
            <p:ph idx="1"/>
          </p:nvPr>
        </p:nvSpPr>
        <p:spPr>
          <a:xfrm>
            <a:off x="457200" y="1600200"/>
            <a:ext cx="4495800" cy="4525963"/>
          </a:xfrm>
        </p:spPr>
        <p:txBody>
          <a:bodyPr>
            <a:normAutofit/>
          </a:bodyPr>
          <a:lstStyle/>
          <a:p>
            <a:pPr marL="0" indent="0">
              <a:buNone/>
            </a:pPr>
            <a:r>
              <a:rPr lang="en-US" sz="2400" b="1" dirty="0"/>
              <a:t>National Inventors Hall of Fame® (NIHF)</a:t>
            </a:r>
          </a:p>
          <a:p>
            <a:pPr marL="0" indent="0">
              <a:buNone/>
            </a:pPr>
            <a:r>
              <a:rPr lang="en-US" sz="2400" dirty="0" smtClean="0"/>
              <a:t>Located </a:t>
            </a:r>
            <a:r>
              <a:rPr lang="en-US" sz="2400" dirty="0"/>
              <a:t>at the United States Patent and Trademark Office Headquarters, Madison Building</a:t>
            </a:r>
          </a:p>
          <a:p>
            <a:pPr marL="0" indent="0">
              <a:buNone/>
            </a:pPr>
            <a:r>
              <a:rPr lang="en-US" sz="2400" dirty="0"/>
              <a:t>600 </a:t>
            </a:r>
            <a:r>
              <a:rPr lang="en-US" sz="2400" dirty="0" err="1"/>
              <a:t>Dulany</a:t>
            </a:r>
            <a:r>
              <a:rPr lang="en-US" sz="2400" dirty="0"/>
              <a:t> </a:t>
            </a:r>
            <a:r>
              <a:rPr lang="en-US" sz="2400" dirty="0" smtClean="0"/>
              <a:t>St.</a:t>
            </a:r>
          </a:p>
          <a:p>
            <a:pPr marL="0" indent="0">
              <a:buNone/>
            </a:pPr>
            <a:r>
              <a:rPr lang="en-US" sz="2400" dirty="0" smtClean="0"/>
              <a:t>Alexandria</a:t>
            </a:r>
            <a:r>
              <a:rPr lang="en-US" sz="2400" dirty="0"/>
              <a:t>, Virginia </a:t>
            </a:r>
            <a:r>
              <a:rPr lang="en-US" sz="2400" dirty="0" smtClean="0"/>
              <a:t>22314</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705721"/>
            <a:ext cx="2143125" cy="2143125"/>
          </a:xfrm>
          <a:prstGeom prst="rect">
            <a:avLst/>
          </a:prstGeom>
        </p:spPr>
      </p:pic>
    </p:spTree>
    <p:extLst>
      <p:ext uri="{BB962C8B-B14F-4D97-AF65-F5344CB8AC3E}">
        <p14:creationId xmlns:p14="http://schemas.microsoft.com/office/powerpoint/2010/main" val="303621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43000" y="1320800"/>
            <a:ext cx="7010400" cy="4165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l" eaLnBrk="0" fontAlgn="base" hangingPunct="0">
              <a:spcBef>
                <a:spcPct val="0"/>
              </a:spcBef>
              <a:spcAft>
                <a:spcPct val="0"/>
              </a:spcAft>
              <a:buFont typeface="+mj-lt"/>
              <a:buAutoNum type="arabicPeriod" startAt="7"/>
            </a:pPr>
            <a:r>
              <a:rPr lang="en-US" altLang="en-US" sz="2000" dirty="0" smtClean="0">
                <a:solidFill>
                  <a:schemeClr val="tx1"/>
                </a:solidFill>
                <a:latin typeface="Arial" panose="020B0604020202020204" pitchFamily="34" charset="0"/>
              </a:rPr>
              <a:t>Build </a:t>
            </a:r>
            <a:r>
              <a:rPr lang="en-US" altLang="en-US" sz="2000" dirty="0">
                <a:solidFill>
                  <a:schemeClr val="tx1"/>
                </a:solidFill>
                <a:latin typeface="Arial" panose="020B0604020202020204" pitchFamily="34" charset="0"/>
              </a:rPr>
              <a:t>a working prototype of the item you invented for requirement </a:t>
            </a:r>
            <a:r>
              <a:rPr lang="en-US" altLang="en-US" sz="2000" dirty="0" smtClean="0">
                <a:solidFill>
                  <a:schemeClr val="tx1"/>
                </a:solidFill>
                <a:latin typeface="Arial" panose="020B0604020202020204" pitchFamily="34" charset="0"/>
              </a:rPr>
              <a:t>6*, </a:t>
            </a:r>
            <a:r>
              <a:rPr lang="en-US" altLang="en-US" sz="2000" dirty="0">
                <a:solidFill>
                  <a:schemeClr val="tx1"/>
                </a:solidFill>
                <a:latin typeface="Arial" panose="020B0604020202020204" pitchFamily="34" charset="0"/>
              </a:rPr>
              <a:t>then test and evaluate the invention. Among the aspects to consider in your evaluation are cost, usefulness, marketability, appearance, and function. Describe how your initial vision and expectations for your idea and the final product are similar or dissimilar. Have your counselor evaluate and critique your prototype. </a:t>
            </a:r>
            <a:endParaRPr lang="en-US" altLang="en-US" sz="2000" dirty="0" smtClean="0">
              <a:solidFill>
                <a:schemeClr val="tx1"/>
              </a:solidFill>
              <a:latin typeface="Arial" panose="020B0604020202020204" pitchFamily="34" charset="0"/>
            </a:endParaRPr>
          </a:p>
          <a:p>
            <a:pPr lvl="0" algn="l" eaLnBrk="0" fontAlgn="base" hangingPunct="0">
              <a:spcBef>
                <a:spcPct val="0"/>
              </a:spcBef>
              <a:spcAft>
                <a:spcPct val="0"/>
              </a:spcAft>
            </a:pPr>
            <a:endParaRPr lang="en-US" altLang="en-US" sz="2000" dirty="0">
              <a:solidFill>
                <a:schemeClr val="tx1"/>
              </a:solidFill>
              <a:latin typeface="Arial" panose="020B0604020202020204" pitchFamily="34" charset="0"/>
            </a:endParaRPr>
          </a:p>
          <a:p>
            <a:pPr lvl="0" algn="l" eaLnBrk="0" fontAlgn="base" hangingPunct="0">
              <a:spcBef>
                <a:spcPct val="0"/>
              </a:spcBef>
              <a:spcAft>
                <a:spcPct val="0"/>
              </a:spcAft>
            </a:pPr>
            <a:r>
              <a:rPr lang="en-US" altLang="en-US" sz="2000" dirty="0" smtClean="0">
                <a:solidFill>
                  <a:schemeClr val="tx1"/>
                </a:solidFill>
                <a:latin typeface="Arial" panose="020B0604020202020204" pitchFamily="34" charset="0"/>
              </a:rPr>
              <a:t>*</a:t>
            </a:r>
            <a:r>
              <a:rPr lang="en-US" sz="2000" dirty="0" smtClean="0"/>
              <a:t>Before </a:t>
            </a:r>
            <a:r>
              <a:rPr lang="en-US" sz="2000" dirty="0"/>
              <a:t>you begin building the prototype, you must share your design and building plans with your counselor and have your counselor’s </a:t>
            </a:r>
            <a:r>
              <a:rPr lang="en-US" sz="2000" dirty="0" smtClean="0"/>
              <a:t>approval.</a:t>
            </a:r>
            <a:endParaRPr lang="en-US" altLang="en-US" sz="2000" dirty="0">
              <a:solidFill>
                <a:schemeClr val="tx1"/>
              </a:solidFill>
              <a:latin typeface="Arial" panose="020B0604020202020204" pitchFamily="34" charset="0"/>
            </a:endParaRPr>
          </a:p>
        </p:txBody>
      </p:sp>
      <p:sp>
        <p:nvSpPr>
          <p:cNvPr id="5" name="AutoShape 68"/>
          <p:cNvSpPr>
            <a:spLocks noChangeArrowheads="1"/>
          </p:cNvSpPr>
          <p:nvPr/>
        </p:nvSpPr>
        <p:spPr bwMode="gray">
          <a:xfrm>
            <a:off x="1137062" y="609600"/>
            <a:ext cx="6696075" cy="6350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r>
              <a:rPr kumimoji="1" lang="en-US" altLang="ko-KR" sz="3500" dirty="0" smtClean="0">
                <a:solidFill>
                  <a:schemeClr val="bg1"/>
                </a:solidFill>
                <a:ea typeface="굴림" pitchFamily="34" charset="-127"/>
              </a:rPr>
              <a:t>Inventing Merit Badge Requirements</a:t>
            </a:r>
            <a:endParaRPr kumimoji="1" lang="en-US" altLang="ko-KR" sz="3500" dirty="0">
              <a:solidFill>
                <a:schemeClr val="bg1"/>
              </a:solidFill>
              <a:ea typeface="굴림" pitchFamily="34" charset="-127"/>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62" y="457200"/>
            <a:ext cx="939800" cy="939800"/>
          </a:xfrm>
          <a:prstGeom prst="rect">
            <a:avLst/>
          </a:prstGeom>
        </p:spPr>
      </p:pic>
      <p:sp>
        <p:nvSpPr>
          <p:cNvPr id="2" name="Rectangle 1"/>
          <p:cNvSpPr>
            <a:spLocks noChangeArrowheads="1"/>
          </p:cNvSpPr>
          <p:nvPr/>
        </p:nvSpPr>
        <p:spPr bwMode="auto">
          <a:xfrm>
            <a:off x="0" y="-323165"/>
            <a:ext cx="149367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*Before you begin building the prototype, you must share your design and building plans with your counselor and have your counselor’s approval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639611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Ford Museum</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The Henry </a:t>
            </a:r>
            <a:r>
              <a:rPr lang="en-US" sz="2400" dirty="0" smtClean="0"/>
              <a:t>Ford</a:t>
            </a:r>
            <a:r>
              <a:rPr lang="en-US" sz="2400" dirty="0"/>
              <a:t/>
            </a:r>
            <a:br>
              <a:rPr lang="en-US" sz="2400" dirty="0"/>
            </a:br>
            <a:r>
              <a:rPr lang="en-US" sz="2400" dirty="0"/>
              <a:t>20900 Oakwood </a:t>
            </a:r>
            <a:r>
              <a:rPr lang="en-US" sz="2400" dirty="0" smtClean="0"/>
              <a:t>Boulevard</a:t>
            </a:r>
          </a:p>
          <a:p>
            <a:pPr marL="0" indent="0">
              <a:buNone/>
            </a:pPr>
            <a:r>
              <a:rPr lang="en-US" sz="2400" dirty="0" smtClean="0"/>
              <a:t>Dearborn</a:t>
            </a:r>
            <a:r>
              <a:rPr lang="en-US" sz="2400" dirty="0"/>
              <a:t>, MI </a:t>
            </a:r>
            <a:r>
              <a:rPr lang="en-US" sz="2400" dirty="0" smtClean="0"/>
              <a:t>48124</a:t>
            </a:r>
            <a:r>
              <a:rPr lang="en-US" sz="2400" dirty="0"/>
              <a:t/>
            </a:r>
            <a:br>
              <a:rPr lang="en-US" sz="2400" dirty="0"/>
            </a:br>
            <a:r>
              <a:rPr lang="en-US" sz="2400" dirty="0" smtClean="0"/>
              <a:t>313-982-6001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600200"/>
            <a:ext cx="4673600" cy="2628900"/>
          </a:xfrm>
          <a:prstGeom prst="rect">
            <a:avLst/>
          </a:prstGeom>
        </p:spPr>
      </p:pic>
    </p:spTree>
    <p:extLst>
      <p:ext uri="{BB962C8B-B14F-4D97-AF65-F5344CB8AC3E}">
        <p14:creationId xmlns:p14="http://schemas.microsoft.com/office/powerpoint/2010/main" val="733805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Edison Birthplace Museum</a:t>
            </a:r>
            <a:endParaRPr lang="en-US" dirty="0"/>
          </a:p>
        </p:txBody>
      </p:sp>
      <p:sp>
        <p:nvSpPr>
          <p:cNvPr id="3" name="Content Placeholder 2"/>
          <p:cNvSpPr>
            <a:spLocks noGrp="1"/>
          </p:cNvSpPr>
          <p:nvPr>
            <p:ph idx="1"/>
          </p:nvPr>
        </p:nvSpPr>
        <p:spPr>
          <a:xfrm>
            <a:off x="457200" y="1450079"/>
            <a:ext cx="4419600" cy="4525963"/>
          </a:xfrm>
        </p:spPr>
        <p:txBody>
          <a:bodyPr>
            <a:normAutofit/>
          </a:bodyPr>
          <a:lstStyle/>
          <a:p>
            <a:pPr marL="0" indent="0">
              <a:buNone/>
            </a:pPr>
            <a:r>
              <a:rPr lang="fi-FI" sz="2400" dirty="0"/>
              <a:t>9 N Edison Dr.</a:t>
            </a:r>
          </a:p>
          <a:p>
            <a:pPr marL="0" indent="0">
              <a:buNone/>
            </a:pPr>
            <a:r>
              <a:rPr lang="fi-FI" sz="2400" dirty="0"/>
              <a:t>Milan, OH 44846</a:t>
            </a:r>
          </a:p>
          <a:p>
            <a:pPr marL="0" indent="0">
              <a:buNone/>
            </a:pPr>
            <a:r>
              <a:rPr lang="en-US" sz="2400" dirty="0" smtClean="0"/>
              <a:t>Phone: </a:t>
            </a:r>
            <a:r>
              <a:rPr lang="en-US" sz="2400" dirty="0"/>
              <a:t>(419) 499-2135</a:t>
            </a:r>
          </a:p>
          <a:p>
            <a:pPr marL="0" indent="0">
              <a:buNone/>
            </a:pPr>
            <a:r>
              <a:rPr lang="en-US" sz="2400" dirty="0" smtClean="0"/>
              <a:t>Email: tomedison@tomedison.org</a:t>
            </a:r>
            <a:endParaRPr lang="en-US" sz="2400" dirty="0"/>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443289"/>
            <a:ext cx="3885184" cy="2913888"/>
          </a:xfrm>
          <a:prstGeom prst="rect">
            <a:avLst/>
          </a:prstGeom>
        </p:spPr>
      </p:pic>
    </p:spTree>
    <p:extLst>
      <p:ext uri="{BB962C8B-B14F-4D97-AF65-F5344CB8AC3E}">
        <p14:creationId xmlns:p14="http://schemas.microsoft.com/office/powerpoint/2010/main" val="2748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Toledo Museum of Art Glass Pavilion</a:t>
            </a:r>
            <a:endParaRPr lang="en-US" dirty="0"/>
          </a:p>
        </p:txBody>
      </p:sp>
      <p:sp>
        <p:nvSpPr>
          <p:cNvPr id="3" name="Content Placeholder 2"/>
          <p:cNvSpPr>
            <a:spLocks noGrp="1"/>
          </p:cNvSpPr>
          <p:nvPr>
            <p:ph idx="1"/>
          </p:nvPr>
        </p:nvSpPr>
        <p:spPr>
          <a:xfrm>
            <a:off x="457200" y="1442535"/>
            <a:ext cx="2971800" cy="4525963"/>
          </a:xfrm>
        </p:spPr>
        <p:txBody>
          <a:bodyPr>
            <a:normAutofit/>
          </a:bodyPr>
          <a:lstStyle/>
          <a:p>
            <a:pPr marL="0" indent="0">
              <a:buNone/>
            </a:pPr>
            <a:r>
              <a:rPr lang="en-US" sz="2400" dirty="0"/>
              <a:t>2445 Monroe Street</a:t>
            </a:r>
          </a:p>
          <a:p>
            <a:pPr marL="0" indent="0">
              <a:buNone/>
            </a:pPr>
            <a:r>
              <a:rPr lang="en-US" sz="2400" dirty="0"/>
              <a:t>Toledo, OH 43620</a:t>
            </a:r>
          </a:p>
          <a:p>
            <a:pPr marL="0" indent="0">
              <a:buNone/>
            </a:pPr>
            <a:r>
              <a:rPr lang="en-US" sz="2400" dirty="0"/>
              <a:t>(419) 255-8000</a:t>
            </a:r>
          </a:p>
          <a:p>
            <a:pPr marL="0" indent="0">
              <a:buNone/>
            </a:pP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1417638"/>
            <a:ext cx="5318207" cy="2773362"/>
          </a:xfrm>
          <a:prstGeom prst="rect">
            <a:avLst/>
          </a:prstGeom>
        </p:spPr>
      </p:pic>
    </p:spTree>
    <p:extLst>
      <p:ext uri="{BB962C8B-B14F-4D97-AF65-F5344CB8AC3E}">
        <p14:creationId xmlns:p14="http://schemas.microsoft.com/office/powerpoint/2010/main" val="2689241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Imagination Station</a:t>
            </a:r>
            <a:endParaRPr lang="en-US" dirty="0"/>
          </a:p>
        </p:txBody>
      </p:sp>
      <p:sp>
        <p:nvSpPr>
          <p:cNvPr id="3" name="Content Placeholder 2"/>
          <p:cNvSpPr>
            <a:spLocks noGrp="1"/>
          </p:cNvSpPr>
          <p:nvPr>
            <p:ph idx="1"/>
          </p:nvPr>
        </p:nvSpPr>
        <p:spPr>
          <a:xfrm>
            <a:off x="457200" y="1600200"/>
            <a:ext cx="3505200" cy="4525963"/>
          </a:xfrm>
        </p:spPr>
        <p:txBody>
          <a:bodyPr>
            <a:normAutofit/>
          </a:bodyPr>
          <a:lstStyle/>
          <a:p>
            <a:r>
              <a:rPr lang="en-US" sz="2400" dirty="0"/>
              <a:t>1 Discovery Way</a:t>
            </a:r>
            <a:br>
              <a:rPr lang="en-US" sz="2400" dirty="0"/>
            </a:br>
            <a:r>
              <a:rPr lang="en-US" sz="2400" dirty="0"/>
              <a:t>Toledo, Ohio, 43604</a:t>
            </a:r>
            <a:br>
              <a:rPr lang="en-US" sz="2400" dirty="0"/>
            </a:br>
            <a:r>
              <a:rPr lang="en-US" sz="2400" dirty="0"/>
              <a:t>419.244.2674</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595673"/>
            <a:ext cx="4101920" cy="2851087"/>
          </a:xfrm>
          <a:prstGeom prst="rect">
            <a:avLst/>
          </a:prstGeom>
        </p:spPr>
      </p:pic>
    </p:spTree>
    <p:extLst>
      <p:ext uri="{BB962C8B-B14F-4D97-AF65-F5344CB8AC3E}">
        <p14:creationId xmlns:p14="http://schemas.microsoft.com/office/powerpoint/2010/main" val="3447959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Wright Patterson Airforce Museum</a:t>
            </a:r>
            <a:endParaRPr lang="en-US" dirty="0"/>
          </a:p>
        </p:txBody>
      </p:sp>
      <p:sp>
        <p:nvSpPr>
          <p:cNvPr id="3" name="Content Placeholder 2"/>
          <p:cNvSpPr>
            <a:spLocks noGrp="1"/>
          </p:cNvSpPr>
          <p:nvPr>
            <p:ph idx="1"/>
          </p:nvPr>
        </p:nvSpPr>
        <p:spPr>
          <a:xfrm>
            <a:off x="457200" y="1600200"/>
            <a:ext cx="4191000" cy="4525963"/>
          </a:xfrm>
        </p:spPr>
        <p:txBody>
          <a:bodyPr>
            <a:normAutofit/>
          </a:bodyPr>
          <a:lstStyle/>
          <a:p>
            <a:r>
              <a:rPr lang="en-US" sz="2400" dirty="0"/>
              <a:t>1100 Spaatz Street</a:t>
            </a:r>
            <a:br>
              <a:rPr lang="en-US" sz="2400" dirty="0"/>
            </a:br>
            <a:r>
              <a:rPr lang="en-US" sz="2400" dirty="0"/>
              <a:t>Wright-Patterson AFB Ohio 45433</a:t>
            </a:r>
            <a:br>
              <a:rPr lang="en-US" sz="2400" dirty="0"/>
            </a:br>
            <a:r>
              <a:rPr lang="en-US" sz="2400" dirty="0"/>
              <a:t>(near Dayton)</a:t>
            </a:r>
            <a:br>
              <a:rPr lang="en-US" sz="2400" dirty="0"/>
            </a:br>
            <a:r>
              <a:rPr lang="en-US" sz="2400" dirty="0"/>
              <a:t>(937) 255-3286</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600200"/>
            <a:ext cx="4191000" cy="2781403"/>
          </a:xfrm>
          <a:prstGeom prst="rect">
            <a:avLst/>
          </a:prstGeom>
        </p:spPr>
      </p:pic>
    </p:spTree>
    <p:extLst>
      <p:ext uri="{BB962C8B-B14F-4D97-AF65-F5344CB8AC3E}">
        <p14:creationId xmlns:p14="http://schemas.microsoft.com/office/powerpoint/2010/main" val="25622160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smtClean="0">
                <a:solidFill>
                  <a:srgbClr val="4D4D4D"/>
                </a:solidFill>
              </a:rPr>
              <a:t>Requirement 9</a:t>
            </a:r>
            <a:endParaRPr lang="en-US" sz="3600" dirty="0">
              <a:solidFill>
                <a:srgbClr val="4D4D4D"/>
              </a:solidFill>
            </a:endParaRPr>
          </a:p>
        </p:txBody>
      </p:sp>
      <p:sp>
        <p:nvSpPr>
          <p:cNvPr id="4" name="TextBox 3"/>
          <p:cNvSpPr txBox="1"/>
          <p:nvPr/>
        </p:nvSpPr>
        <p:spPr>
          <a:xfrm>
            <a:off x="2286000" y="1752600"/>
            <a:ext cx="6096000" cy="2246769"/>
          </a:xfrm>
          <a:prstGeom prst="rect">
            <a:avLst/>
          </a:prstGeom>
          <a:noFill/>
        </p:spPr>
        <p:txBody>
          <a:bodyPr wrap="square" rtlCol="0">
            <a:spAutoFit/>
          </a:bodyPr>
          <a:lstStyle/>
          <a:p>
            <a:pPr lvl="0" eaLnBrk="0" fontAlgn="base" hangingPunct="0">
              <a:spcBef>
                <a:spcPct val="0"/>
              </a:spcBef>
              <a:spcAft>
                <a:spcPct val="0"/>
              </a:spcAft>
            </a:pPr>
            <a:r>
              <a:rPr lang="en-US" altLang="en-US" sz="2000" dirty="0">
                <a:solidFill>
                  <a:srgbClr val="000000"/>
                </a:solidFill>
                <a:latin typeface="Arial" panose="020B0604020202020204" pitchFamily="34" charset="0"/>
              </a:rPr>
              <a:t>Discuss with your counselor the diverse skills, education, training, and experience it takes to be an inventor. Discuss how you can prepare yourself to be creative and inventive to solve problems at home, in school, and in your community. Discuss three career fields that might utilize the skills of an inventor.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8481"/>
            <a:ext cx="1295400" cy="1295400"/>
          </a:xfrm>
          <a:prstGeom prst="rect">
            <a:avLst/>
          </a:prstGeom>
        </p:spPr>
      </p:pic>
    </p:spTree>
    <p:extLst>
      <p:ext uri="{BB962C8B-B14F-4D97-AF65-F5344CB8AC3E}">
        <p14:creationId xmlns:p14="http://schemas.microsoft.com/office/powerpoint/2010/main" val="23121894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solidFill>
                  <a:schemeClr val="bg1"/>
                </a:solidFill>
              </a:rPr>
              <a:t>Diverse Skills, Education, Training, and Experience It Takes to Be an Inventor</a:t>
            </a:r>
            <a:endParaRPr lang="en-US" sz="3600" dirty="0"/>
          </a:p>
        </p:txBody>
      </p:sp>
      <p:sp>
        <p:nvSpPr>
          <p:cNvPr id="3" name="Content Placeholder 2"/>
          <p:cNvSpPr>
            <a:spLocks noGrp="1"/>
          </p:cNvSpPr>
          <p:nvPr>
            <p:ph idx="1"/>
          </p:nvPr>
        </p:nvSpPr>
        <p:spPr/>
        <p:txBody>
          <a:bodyPr>
            <a:normAutofit/>
          </a:bodyPr>
          <a:lstStyle/>
          <a:p>
            <a:r>
              <a:rPr lang="en-US" sz="2000" b="1" dirty="0" smtClean="0"/>
              <a:t>Curiosity - </a:t>
            </a:r>
            <a:r>
              <a:rPr lang="en-US" sz="2000" dirty="0" smtClean="0"/>
              <a:t>Be curious and observe the world around </a:t>
            </a:r>
            <a:r>
              <a:rPr lang="en-US" sz="2000" dirty="0"/>
              <a:t>you. Never stop wondering WHY or asking “WHAT IF” questions.</a:t>
            </a:r>
          </a:p>
          <a:p>
            <a:r>
              <a:rPr lang="en-US" sz="2000" b="1" dirty="0" smtClean="0"/>
              <a:t>Creativity - </a:t>
            </a:r>
            <a:r>
              <a:rPr lang="en-US" sz="2000" dirty="0" smtClean="0"/>
              <a:t>An </a:t>
            </a:r>
            <a:r>
              <a:rPr lang="en-US" sz="2000" dirty="0"/>
              <a:t>inventor's primary responsibility is to develop new ideas and products. Creative thinking can help them identify and develop solutions to problems.</a:t>
            </a:r>
          </a:p>
          <a:p>
            <a:r>
              <a:rPr lang="en-US" sz="2000" b="1" dirty="0" smtClean="0"/>
              <a:t>Persistence - </a:t>
            </a:r>
            <a:r>
              <a:rPr lang="en-US" sz="2000" dirty="0" smtClean="0"/>
              <a:t>Inventors </a:t>
            </a:r>
            <a:r>
              <a:rPr lang="en-US" sz="2000" dirty="0"/>
              <a:t>may test their ideas many times before determining a product is ready for market </a:t>
            </a:r>
            <a:r>
              <a:rPr lang="en-US" sz="2000" dirty="0" smtClean="0"/>
              <a:t>success and learn from failures. </a:t>
            </a:r>
            <a:r>
              <a:rPr lang="en-US" sz="2000" dirty="0"/>
              <a:t>Inventors apply persistence throughout the invention process, from developing ideas to selling products. This trait can help inventors stay motivated by focusing on their desired outcomes. </a:t>
            </a:r>
          </a:p>
          <a:p>
            <a:r>
              <a:rPr lang="en-US" sz="2000" b="1" dirty="0" smtClean="0"/>
              <a:t>Problem-solving - </a:t>
            </a:r>
            <a:r>
              <a:rPr lang="en-US" sz="2000" dirty="0" smtClean="0"/>
              <a:t>Inventors </a:t>
            </a:r>
            <a:r>
              <a:rPr lang="en-US" sz="2000" dirty="0"/>
              <a:t>often develop problem-solving skills that help them analyze their inventions and identify areas in need of improvement.</a:t>
            </a:r>
          </a:p>
          <a:p>
            <a:endParaRPr lang="en-US" sz="2000" dirty="0"/>
          </a:p>
        </p:txBody>
      </p:sp>
    </p:spTree>
    <p:extLst>
      <p:ext uri="{BB962C8B-B14F-4D97-AF65-F5344CB8AC3E}">
        <p14:creationId xmlns:p14="http://schemas.microsoft.com/office/powerpoint/2010/main" val="1008149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smtClean="0">
                <a:solidFill>
                  <a:schemeClr val="bg1"/>
                </a:solidFill>
              </a:rPr>
              <a:t>Diverse Skills, Education, Training, and Experience It Takes to Be an Inventor</a:t>
            </a:r>
            <a:endParaRPr lang="en-US" sz="3600" dirty="0">
              <a:solidFill>
                <a:schemeClr val="bg1"/>
              </a:solidFill>
            </a:endParaRPr>
          </a:p>
        </p:txBody>
      </p:sp>
      <p:sp>
        <p:nvSpPr>
          <p:cNvPr id="3" name="Content Placeholder 2"/>
          <p:cNvSpPr>
            <a:spLocks noGrp="1"/>
          </p:cNvSpPr>
          <p:nvPr>
            <p:ph idx="1"/>
          </p:nvPr>
        </p:nvSpPr>
        <p:spPr/>
        <p:txBody>
          <a:bodyPr>
            <a:normAutofit/>
          </a:bodyPr>
          <a:lstStyle/>
          <a:p>
            <a:r>
              <a:rPr lang="en-US" sz="2000" dirty="0"/>
              <a:t>Focus on STEM subjects in </a:t>
            </a:r>
            <a:r>
              <a:rPr lang="en-US" sz="2000" dirty="0" smtClean="0"/>
              <a:t>school (science</a:t>
            </a:r>
            <a:r>
              <a:rPr lang="en-US" sz="2000" dirty="0"/>
              <a:t>, technology, engineering, and </a:t>
            </a:r>
            <a:r>
              <a:rPr lang="en-US" sz="2000" dirty="0" smtClean="0"/>
              <a:t>mathematics). Take </a:t>
            </a:r>
            <a:r>
              <a:rPr lang="en-US" sz="2000" dirty="0"/>
              <a:t>a lot of science courses in school</a:t>
            </a:r>
            <a:r>
              <a:rPr lang="en-US" sz="2000" dirty="0" smtClean="0"/>
              <a:t>.</a:t>
            </a:r>
            <a:endParaRPr lang="en-US" sz="2000" dirty="0"/>
          </a:p>
          <a:p>
            <a:r>
              <a:rPr lang="en-US" sz="2000" dirty="0"/>
              <a:t>You should also take courses on technology or </a:t>
            </a:r>
            <a:r>
              <a:rPr lang="en-US" sz="2000" dirty="0" smtClean="0"/>
              <a:t>engineering, computer programming, </a:t>
            </a:r>
            <a:r>
              <a:rPr lang="en-US" sz="2000" dirty="0"/>
              <a:t>or </a:t>
            </a:r>
            <a:r>
              <a:rPr lang="en-US" sz="2000" dirty="0" smtClean="0"/>
              <a:t>wood </a:t>
            </a:r>
            <a:r>
              <a:rPr lang="en-US" sz="2000" dirty="0"/>
              <a:t>shop.</a:t>
            </a:r>
          </a:p>
          <a:p>
            <a:r>
              <a:rPr lang="en-US" sz="2000" dirty="0"/>
              <a:t>Take a lot of high level math </a:t>
            </a:r>
            <a:r>
              <a:rPr lang="en-US" sz="2000" dirty="0" smtClean="0"/>
              <a:t>courses as a </a:t>
            </a:r>
            <a:r>
              <a:rPr lang="en-US" sz="2000" dirty="0"/>
              <a:t>good knowledge of math is essential to becoming an inventor</a:t>
            </a:r>
            <a:r>
              <a:rPr lang="en-US" sz="2000" dirty="0" smtClean="0"/>
              <a:t>.</a:t>
            </a:r>
          </a:p>
          <a:p>
            <a:r>
              <a:rPr lang="en-US" sz="2000" dirty="0" smtClean="0"/>
              <a:t>English helps you communicate your ideas to others.</a:t>
            </a:r>
          </a:p>
          <a:p>
            <a:r>
              <a:rPr lang="en-US" sz="2000" dirty="0" smtClean="0"/>
              <a:t>Art classes help you develop creativity and imagination.</a:t>
            </a:r>
            <a:endParaRPr lang="en-US" sz="2000" dirty="0"/>
          </a:p>
        </p:txBody>
      </p:sp>
    </p:spTree>
    <p:extLst>
      <p:ext uri="{BB962C8B-B14F-4D97-AF65-F5344CB8AC3E}">
        <p14:creationId xmlns:p14="http://schemas.microsoft.com/office/powerpoint/2010/main" val="38401559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Career Fields that Utilize Inventiveness</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Industrial Designer</a:t>
            </a:r>
          </a:p>
          <a:p>
            <a:r>
              <a:rPr lang="en-US" sz="2000" dirty="0"/>
              <a:t>Designers come up with new ideas, developing the concepts behind new products or processes and drawing them, either by hand or using computer-assisted design. </a:t>
            </a:r>
            <a:endParaRPr lang="en-US" sz="2000" dirty="0" smtClean="0"/>
          </a:p>
          <a:p>
            <a:r>
              <a:rPr lang="en-US" sz="2000" dirty="0" smtClean="0"/>
              <a:t>Designers </a:t>
            </a:r>
            <a:r>
              <a:rPr lang="en-US" sz="2000" dirty="0"/>
              <a:t>work in combination with engineers or engineering technicians to bring their designs into reality. </a:t>
            </a:r>
            <a:endParaRPr lang="en-US" sz="2000" dirty="0" smtClean="0"/>
          </a:p>
          <a:p>
            <a:r>
              <a:rPr lang="en-US" sz="2000" dirty="0" smtClean="0"/>
              <a:t>They </a:t>
            </a:r>
            <a:r>
              <a:rPr lang="en-US" sz="2000" dirty="0"/>
              <a:t>may also do market research, develop working prototypes and work with other people to determine if the new product fills a marketable need or provides a solution. </a:t>
            </a:r>
            <a:endParaRPr lang="en-US" sz="2000" dirty="0" smtClean="0"/>
          </a:p>
          <a:p>
            <a:r>
              <a:rPr lang="en-US" sz="2000" dirty="0" smtClean="0"/>
              <a:t>They </a:t>
            </a:r>
            <a:r>
              <a:rPr lang="en-US" sz="2000" dirty="0"/>
              <a:t>may also work on other people's designs to determine if the product design is feasible and marketable and to determine production costs.</a:t>
            </a:r>
          </a:p>
        </p:txBody>
      </p:sp>
    </p:spTree>
    <p:extLst>
      <p:ext uri="{BB962C8B-B14F-4D97-AF65-F5344CB8AC3E}">
        <p14:creationId xmlns:p14="http://schemas.microsoft.com/office/powerpoint/2010/main" val="504600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Career Fields that Utilize Inventiveness</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Engineer</a:t>
            </a:r>
          </a:p>
          <a:p>
            <a:r>
              <a:rPr lang="en-US" sz="2000" dirty="0"/>
              <a:t>Many aspiring inventors first obtain a graduate or post-graduate degree in engineering. </a:t>
            </a:r>
            <a:endParaRPr lang="en-US" sz="2000" dirty="0" smtClean="0"/>
          </a:p>
          <a:p>
            <a:r>
              <a:rPr lang="en-US" sz="2000" dirty="0" smtClean="0"/>
              <a:t>An </a:t>
            </a:r>
            <a:r>
              <a:rPr lang="en-US" sz="2000" dirty="0"/>
              <a:t>engineer comes up with new ideas for products or optimizes a current product or manufacturing process. </a:t>
            </a:r>
            <a:endParaRPr lang="en-US" sz="2000" dirty="0" smtClean="0"/>
          </a:p>
          <a:p>
            <a:r>
              <a:rPr lang="en-US" sz="2000" dirty="0" smtClean="0"/>
              <a:t>He </a:t>
            </a:r>
            <a:r>
              <a:rPr lang="en-US" sz="2000" dirty="0"/>
              <a:t>takes his or other people's ideas and translates them into blueprints. He may also supervise the building of prototypes for testing and implementation. </a:t>
            </a:r>
            <a:endParaRPr lang="en-US" sz="2000" dirty="0" smtClean="0"/>
          </a:p>
          <a:p>
            <a:r>
              <a:rPr lang="en-US" sz="2000" dirty="0" smtClean="0"/>
              <a:t>Fields </a:t>
            </a:r>
            <a:r>
              <a:rPr lang="en-US" sz="2000" dirty="0"/>
              <a:t>include mechanical and electrical engineering, electronics, industrial engineering, aerospace, biomedical engineering and chemistry.</a:t>
            </a:r>
          </a:p>
          <a:p>
            <a:endParaRPr lang="en-US" sz="2000" dirty="0"/>
          </a:p>
        </p:txBody>
      </p:sp>
    </p:spTree>
    <p:extLst>
      <p:ext uri="{BB962C8B-B14F-4D97-AF65-F5344CB8AC3E}">
        <p14:creationId xmlns:p14="http://schemas.microsoft.com/office/powerpoint/2010/main" val="196712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43000" y="1320800"/>
            <a:ext cx="7010400" cy="4165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l" eaLnBrk="0" fontAlgn="base" hangingPunct="0">
              <a:spcBef>
                <a:spcPct val="0"/>
              </a:spcBef>
              <a:spcAft>
                <a:spcPct val="0"/>
              </a:spcAft>
              <a:buFont typeface="+mj-lt"/>
              <a:buAutoNum type="arabicPeriod" startAt="8"/>
            </a:pPr>
            <a:r>
              <a:rPr lang="en-US" altLang="en-US" sz="2000" dirty="0">
                <a:solidFill>
                  <a:schemeClr val="tx1"/>
                </a:solidFill>
                <a:latin typeface="Arial" panose="020B0604020202020204" pitchFamily="34" charset="0"/>
              </a:rPr>
              <a:t>Do ONE of the following:</a:t>
            </a:r>
          </a:p>
          <a:p>
            <a:pPr marL="800100" lvl="1" indent="-342900" algn="l" eaLnBrk="0" fontAlgn="base" hangingPunct="0">
              <a:spcBef>
                <a:spcPct val="0"/>
              </a:spcBef>
              <a:spcAft>
                <a:spcPct val="0"/>
              </a:spcAft>
              <a:buFont typeface="+mj-lt"/>
              <a:buAutoNum type="alphaLcPeriod"/>
            </a:pPr>
            <a:r>
              <a:rPr lang="en-US" altLang="en-US" sz="1600" dirty="0">
                <a:solidFill>
                  <a:schemeClr val="tx1"/>
                </a:solidFill>
                <a:latin typeface="Arial" panose="020B0604020202020204" pitchFamily="34" charset="0"/>
              </a:rPr>
              <a:t>Participate in an invention, science, engineering, or robotics club or team that builds a useful item. Share your experience with your counselor. </a:t>
            </a:r>
          </a:p>
          <a:p>
            <a:pPr marL="800100" lvl="1" indent="-342900" algn="l" eaLnBrk="0" fontAlgn="base" hangingPunct="0">
              <a:spcBef>
                <a:spcPct val="0"/>
              </a:spcBef>
              <a:spcAft>
                <a:spcPct val="0"/>
              </a:spcAft>
              <a:buFont typeface="+mj-lt"/>
              <a:buAutoNum type="alphaLcPeriod"/>
            </a:pPr>
            <a:r>
              <a:rPr lang="en-US" altLang="en-US" sz="1600" dirty="0">
                <a:solidFill>
                  <a:schemeClr val="tx1"/>
                </a:solidFill>
                <a:latin typeface="Arial" panose="020B0604020202020204" pitchFamily="34" charset="0"/>
              </a:rPr>
              <a:t>Visit a museum or exhibit dedicated to an inventor or invention, and create a presentation of your visit to share with a group such as your troop or patrol. </a:t>
            </a:r>
          </a:p>
          <a:p>
            <a:pPr marL="457200" lvl="0" indent="-457200" algn="l" eaLnBrk="0" fontAlgn="base" hangingPunct="0">
              <a:spcBef>
                <a:spcPct val="0"/>
              </a:spcBef>
              <a:spcAft>
                <a:spcPct val="0"/>
              </a:spcAft>
              <a:buFont typeface="+mj-lt"/>
              <a:buAutoNum type="arabicPeriod" startAt="9"/>
            </a:pPr>
            <a:r>
              <a:rPr lang="en-US" altLang="en-US" sz="2000" dirty="0" smtClean="0">
                <a:solidFill>
                  <a:schemeClr val="tx1"/>
                </a:solidFill>
                <a:latin typeface="Arial" panose="020B0604020202020204" pitchFamily="34" charset="0"/>
              </a:rPr>
              <a:t>Discuss </a:t>
            </a:r>
            <a:r>
              <a:rPr lang="en-US" altLang="en-US" sz="2000" dirty="0">
                <a:solidFill>
                  <a:schemeClr val="tx1"/>
                </a:solidFill>
                <a:latin typeface="Arial" panose="020B0604020202020204" pitchFamily="34" charset="0"/>
              </a:rPr>
              <a:t>with your counselor the diverse skills, education, training, and experience it takes to be an inventor. Discuss how you can prepare yourself to be creative and inventive to solve problems at home, in school, and in your community. Discuss three career fields that might utilize the skills of an inventor. </a:t>
            </a:r>
          </a:p>
        </p:txBody>
      </p:sp>
      <p:sp>
        <p:nvSpPr>
          <p:cNvPr id="5" name="AutoShape 68"/>
          <p:cNvSpPr>
            <a:spLocks noChangeArrowheads="1"/>
          </p:cNvSpPr>
          <p:nvPr/>
        </p:nvSpPr>
        <p:spPr bwMode="gray">
          <a:xfrm>
            <a:off x="1137062" y="609600"/>
            <a:ext cx="6696075" cy="6350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r>
              <a:rPr kumimoji="1" lang="en-US" altLang="ko-KR" sz="3500" dirty="0" smtClean="0">
                <a:solidFill>
                  <a:schemeClr val="bg1"/>
                </a:solidFill>
                <a:ea typeface="굴림" pitchFamily="34" charset="-127"/>
              </a:rPr>
              <a:t>Inventing Merit Badge Requirements</a:t>
            </a:r>
            <a:endParaRPr kumimoji="1" lang="en-US" altLang="ko-KR" sz="3500" dirty="0">
              <a:solidFill>
                <a:schemeClr val="bg1"/>
              </a:solidFill>
              <a:ea typeface="굴림" pitchFamily="34" charset="-127"/>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62" y="457200"/>
            <a:ext cx="939800" cy="939800"/>
          </a:xfrm>
          <a:prstGeom prst="rect">
            <a:avLst/>
          </a:prstGeom>
        </p:spPr>
      </p:pic>
      <p:sp>
        <p:nvSpPr>
          <p:cNvPr id="2" name="Rectangle 1"/>
          <p:cNvSpPr>
            <a:spLocks noChangeArrowheads="1"/>
          </p:cNvSpPr>
          <p:nvPr/>
        </p:nvSpPr>
        <p:spPr bwMode="auto">
          <a:xfrm>
            <a:off x="0" y="-323165"/>
            <a:ext cx="149367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*Before you begin building the prototype, you must share your design and building plans with your counselor and have your counselor’s approval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529582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Career Fields that Utilize Inventiveness</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Computer Scientist</a:t>
            </a:r>
          </a:p>
          <a:p>
            <a:r>
              <a:rPr lang="en-US" sz="2000" dirty="0"/>
              <a:t>An ability and desire to invent is valuable in the fields of computer science and software development. </a:t>
            </a:r>
            <a:endParaRPr lang="en-US" sz="2000" dirty="0" smtClean="0"/>
          </a:p>
          <a:p>
            <a:r>
              <a:rPr lang="en-US" sz="2000" dirty="0" smtClean="0"/>
              <a:t>Computer </a:t>
            </a:r>
            <a:r>
              <a:rPr lang="en-US" sz="2000" dirty="0"/>
              <a:t>scientists work in conjunction with designers and engineers to develop hardware or software for computers or robots. </a:t>
            </a:r>
            <a:endParaRPr lang="en-US" sz="2000" dirty="0" smtClean="0"/>
          </a:p>
          <a:p>
            <a:r>
              <a:rPr lang="en-US" sz="2000" dirty="0" smtClean="0"/>
              <a:t>They </a:t>
            </a:r>
            <a:r>
              <a:rPr lang="en-US" sz="2000" dirty="0"/>
              <a:t>may come up with the idea for a new robot for use in manufacturing, in aerospace, or in the home; the Mars Rover and the robotic vacuum are two examples of computerized robots offering practical applications. </a:t>
            </a:r>
            <a:endParaRPr lang="en-US" sz="2000" dirty="0" smtClean="0"/>
          </a:p>
          <a:p>
            <a:r>
              <a:rPr lang="en-US" sz="2000" dirty="0" smtClean="0"/>
              <a:t>Computer </a:t>
            </a:r>
            <a:r>
              <a:rPr lang="en-US" sz="2000" dirty="0"/>
              <a:t>scientists often create new computer hardware designs used in a variety of products and applications.</a:t>
            </a:r>
          </a:p>
          <a:p>
            <a:endParaRPr lang="en-US" sz="2000" dirty="0"/>
          </a:p>
        </p:txBody>
      </p:sp>
    </p:spTree>
    <p:extLst>
      <p:ext uri="{BB962C8B-B14F-4D97-AF65-F5344CB8AC3E}">
        <p14:creationId xmlns:p14="http://schemas.microsoft.com/office/powerpoint/2010/main" val="37342905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Career Fields that Utilize Inventiveness</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Independent Inventors</a:t>
            </a:r>
          </a:p>
          <a:p>
            <a:r>
              <a:rPr lang="en-US" sz="2000" dirty="0"/>
              <a:t>Independent inventors work for themselves. </a:t>
            </a:r>
            <a:endParaRPr lang="en-US" sz="2000" dirty="0" smtClean="0"/>
          </a:p>
          <a:p>
            <a:r>
              <a:rPr lang="en-US" sz="2000" dirty="0" smtClean="0"/>
              <a:t>They </a:t>
            </a:r>
            <a:r>
              <a:rPr lang="en-US" sz="2000" dirty="0"/>
              <a:t>either come up with ideas for new inventions, patent their ideas and sell them to large companies or come up with the financing to manufacture and market their own products. </a:t>
            </a:r>
            <a:endParaRPr lang="en-US" sz="2000" dirty="0" smtClean="0"/>
          </a:p>
          <a:p>
            <a:r>
              <a:rPr lang="en-US" sz="2000" dirty="0" smtClean="0"/>
              <a:t>Independent </a:t>
            </a:r>
            <a:r>
              <a:rPr lang="en-US" sz="2000" dirty="0"/>
              <a:t>inventors often work in conjunction with a patent attorney to secure their patents. </a:t>
            </a:r>
            <a:endParaRPr lang="en-US" sz="2000" dirty="0" smtClean="0"/>
          </a:p>
          <a:p>
            <a:r>
              <a:rPr lang="en-US" sz="2000" dirty="0" smtClean="0"/>
              <a:t>While </a:t>
            </a:r>
            <a:r>
              <a:rPr lang="en-US" sz="2000" dirty="0"/>
              <a:t>no formal training is needed to become an independent inventor, it helps to have mechanical aptitude, artistic ability and experience in business development and marketing.</a:t>
            </a:r>
          </a:p>
          <a:p>
            <a:endParaRPr lang="en-US" sz="2000" dirty="0"/>
          </a:p>
        </p:txBody>
      </p:sp>
    </p:spTree>
    <p:extLst>
      <p:ext uri="{BB962C8B-B14F-4D97-AF65-F5344CB8AC3E}">
        <p14:creationId xmlns:p14="http://schemas.microsoft.com/office/powerpoint/2010/main" val="246151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smtClean="0">
                <a:solidFill>
                  <a:srgbClr val="4D4D4D"/>
                </a:solidFill>
              </a:rPr>
              <a:t>Requirement 1</a:t>
            </a:r>
            <a:endParaRPr lang="en-US" sz="3600" dirty="0">
              <a:solidFill>
                <a:srgbClr val="4D4D4D"/>
              </a:solidFill>
            </a:endParaRPr>
          </a:p>
        </p:txBody>
      </p:sp>
      <p:sp>
        <p:nvSpPr>
          <p:cNvPr id="4" name="TextBox 3"/>
          <p:cNvSpPr txBox="1"/>
          <p:nvPr/>
        </p:nvSpPr>
        <p:spPr>
          <a:xfrm>
            <a:off x="2286000" y="1752600"/>
            <a:ext cx="6096000" cy="1938992"/>
          </a:xfrm>
          <a:prstGeom prst="rect">
            <a:avLst/>
          </a:prstGeom>
          <a:noFill/>
        </p:spPr>
        <p:txBody>
          <a:bodyPr wrap="square" rtlCol="0">
            <a:spAutoFit/>
          </a:bodyPr>
          <a:lstStyle/>
          <a:p>
            <a:pPr lvl="0" eaLnBrk="0" fontAlgn="base" hangingPunct="0">
              <a:spcBef>
                <a:spcPct val="0"/>
              </a:spcBef>
              <a:spcAft>
                <a:spcPct val="0"/>
              </a:spcAft>
            </a:pPr>
            <a:r>
              <a:rPr lang="en-US" altLang="en-US" sz="2000" dirty="0">
                <a:solidFill>
                  <a:srgbClr val="C00000"/>
                </a:solidFill>
                <a:latin typeface="Arial" panose="020B0604020202020204" pitchFamily="34" charset="0"/>
              </a:rPr>
              <a:t>In your own words, define inventing. Then do the following:</a:t>
            </a:r>
          </a:p>
          <a:p>
            <a:pPr marL="800100" lvl="1" indent="-342900" eaLnBrk="0" fontAlgn="base" hangingPunct="0">
              <a:spcBef>
                <a:spcPct val="0"/>
              </a:spcBef>
              <a:spcAft>
                <a:spcPct val="0"/>
              </a:spcAft>
              <a:buFont typeface="+mj-lt"/>
              <a:buAutoNum type="alphaLcPeriod"/>
            </a:pPr>
            <a:r>
              <a:rPr lang="en-US" altLang="en-US" sz="1600" dirty="0">
                <a:solidFill>
                  <a:srgbClr val="C00000"/>
                </a:solidFill>
                <a:latin typeface="Arial" panose="020B0604020202020204" pitchFamily="34" charset="0"/>
              </a:rPr>
              <a:t>Explain to your merit badge councilor the role of inventors and their inventions in the economic development of the United States. </a:t>
            </a:r>
          </a:p>
          <a:p>
            <a:pPr marL="800100" lvl="1" indent="-342900" eaLnBrk="0" fontAlgn="base" hangingPunct="0">
              <a:spcBef>
                <a:spcPct val="0"/>
              </a:spcBef>
              <a:spcAft>
                <a:spcPct val="0"/>
              </a:spcAft>
              <a:buFont typeface="+mj-lt"/>
              <a:buAutoNum type="alphaLcPeriod"/>
            </a:pPr>
            <a:r>
              <a:rPr lang="en-US" altLang="en-US" sz="1600" dirty="0">
                <a:solidFill>
                  <a:srgbClr val="000000"/>
                </a:solidFill>
                <a:latin typeface="Arial" panose="020B0604020202020204" pitchFamily="34" charset="0"/>
              </a:rPr>
              <a:t>List three inventions and how they have helped humankind.</a:t>
            </a:r>
            <a:endParaRPr lang="en-US" sz="190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8481"/>
            <a:ext cx="1295400" cy="1295400"/>
          </a:xfrm>
          <a:prstGeom prst="rect">
            <a:avLst/>
          </a:prstGeom>
        </p:spPr>
      </p:pic>
    </p:spTree>
    <p:extLst>
      <p:ext uri="{BB962C8B-B14F-4D97-AF65-F5344CB8AC3E}">
        <p14:creationId xmlns:p14="http://schemas.microsoft.com/office/powerpoint/2010/main" val="1994737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Inventing?</a:t>
            </a:r>
            <a:endParaRPr lang="en-US" dirty="0"/>
          </a:p>
        </p:txBody>
      </p:sp>
      <p:sp>
        <p:nvSpPr>
          <p:cNvPr id="3" name="Content Placeholder 2"/>
          <p:cNvSpPr>
            <a:spLocks noGrp="1"/>
          </p:cNvSpPr>
          <p:nvPr>
            <p:ph idx="1"/>
          </p:nvPr>
        </p:nvSpPr>
        <p:spPr>
          <a:xfrm>
            <a:off x="457200" y="1600200"/>
            <a:ext cx="4648200" cy="4525963"/>
          </a:xfrm>
        </p:spPr>
        <p:txBody>
          <a:bodyPr>
            <a:normAutofit/>
          </a:bodyPr>
          <a:lstStyle/>
          <a:p>
            <a:pPr>
              <a:spcBef>
                <a:spcPts val="600"/>
              </a:spcBef>
            </a:pPr>
            <a:r>
              <a:rPr lang="en-US" sz="2000" b="1" dirty="0" smtClean="0"/>
              <a:t>Inventing</a:t>
            </a:r>
            <a:r>
              <a:rPr lang="en-US" sz="2000" dirty="0" smtClean="0"/>
              <a:t> is the process of finding technological solutions to real world problems.</a:t>
            </a:r>
          </a:p>
          <a:p>
            <a:pPr>
              <a:spcBef>
                <a:spcPts val="600"/>
              </a:spcBef>
            </a:pPr>
            <a:r>
              <a:rPr lang="en-US" sz="2000" b="1" dirty="0" smtClean="0"/>
              <a:t>Inventiveness</a:t>
            </a:r>
            <a:r>
              <a:rPr lang="en-US" sz="2000" dirty="0" smtClean="0"/>
              <a:t> is a form of creative problem solving that results in an invention.</a:t>
            </a:r>
          </a:p>
          <a:p>
            <a:pPr>
              <a:spcBef>
                <a:spcPts val="600"/>
              </a:spcBef>
            </a:pPr>
            <a:r>
              <a:rPr lang="en-US" sz="2000" dirty="0"/>
              <a:t>An </a:t>
            </a:r>
            <a:r>
              <a:rPr lang="en-US" sz="2000" b="1" dirty="0"/>
              <a:t>invention</a:t>
            </a:r>
            <a:r>
              <a:rPr lang="en-US" sz="2000" dirty="0"/>
              <a:t> is the product </a:t>
            </a:r>
            <a:r>
              <a:rPr lang="en-US" sz="2000" dirty="0" smtClean="0"/>
              <a:t>of the </a:t>
            </a:r>
            <a:r>
              <a:rPr lang="en-US" sz="2000" dirty="0"/>
              <a:t>inventing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676400"/>
            <a:ext cx="3295650" cy="3295650"/>
          </a:xfrm>
          <a:prstGeom prst="rect">
            <a:avLst/>
          </a:prstGeom>
        </p:spPr>
      </p:pic>
    </p:spTree>
    <p:extLst>
      <p:ext uri="{BB962C8B-B14F-4D97-AF65-F5344CB8AC3E}">
        <p14:creationId xmlns:p14="http://schemas.microsoft.com/office/powerpoint/2010/main" val="1119682404"/>
      </p:ext>
    </p:extLst>
  </p:cSld>
  <p:clrMapOvr>
    <a:masterClrMapping/>
  </p:clrMapOvr>
</p:sld>
</file>

<file path=ppt/theme/theme1.xml><?xml version="1.0" encoding="utf-8"?>
<a:theme xmlns:a="http://schemas.openxmlformats.org/drawingml/2006/main" name="Office Theme">
  <a:themeElements>
    <a:clrScheme name="Custom 145">
      <a:dk1>
        <a:srgbClr val="FFFFFF"/>
      </a:dk1>
      <a:lt1>
        <a:srgbClr val="FFFFFF"/>
      </a:lt1>
      <a:dk2>
        <a:srgbClr val="FFFFFF"/>
      </a:dk2>
      <a:lt2>
        <a:srgbClr val="1D6FA7"/>
      </a:lt2>
      <a:accent1>
        <a:srgbClr val="145858"/>
      </a:accent1>
      <a:accent2>
        <a:srgbClr val="208F8C"/>
      </a:accent2>
      <a:accent3>
        <a:srgbClr val="3FCDB5"/>
      </a:accent3>
      <a:accent4>
        <a:srgbClr val="5DD5C1"/>
      </a:accent4>
      <a:accent5>
        <a:srgbClr val="23748D"/>
      </a:accent5>
      <a:accent6>
        <a:srgbClr val="004760"/>
      </a:accent6>
      <a:hlink>
        <a:srgbClr val="376879"/>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
      <a:dk1>
        <a:srgbClr val="FFFFFF"/>
      </a:dk1>
      <a:lt1>
        <a:srgbClr val="FFFFFF"/>
      </a:lt1>
      <a:dk2>
        <a:srgbClr val="FFFFFF"/>
      </a:dk2>
      <a:lt2>
        <a:srgbClr val="1D6FA7"/>
      </a:lt2>
      <a:accent1>
        <a:srgbClr val="145858"/>
      </a:accent1>
      <a:accent2>
        <a:srgbClr val="208F8C"/>
      </a:accent2>
      <a:accent3>
        <a:srgbClr val="3FCDB5"/>
      </a:accent3>
      <a:accent4>
        <a:srgbClr val="5DD5C1"/>
      </a:accent4>
      <a:accent5>
        <a:srgbClr val="23748D"/>
      </a:accent5>
      <a:accent6>
        <a:srgbClr val="004760"/>
      </a:accent6>
      <a:hlink>
        <a:srgbClr val="FFFF00"/>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Office Theme">
  <a:themeElements>
    <a:clrScheme name="Custom 145">
      <a:dk1>
        <a:srgbClr val="FFFFFF"/>
      </a:dk1>
      <a:lt1>
        <a:srgbClr val="FFFFFF"/>
      </a:lt1>
      <a:dk2>
        <a:srgbClr val="FFFFFF"/>
      </a:dk2>
      <a:lt2>
        <a:srgbClr val="1D6FA7"/>
      </a:lt2>
      <a:accent1>
        <a:srgbClr val="145858"/>
      </a:accent1>
      <a:accent2>
        <a:srgbClr val="208F8C"/>
      </a:accent2>
      <a:accent3>
        <a:srgbClr val="3FCDB5"/>
      </a:accent3>
      <a:accent4>
        <a:srgbClr val="5DD5C1"/>
      </a:accent4>
      <a:accent5>
        <a:srgbClr val="23748D"/>
      </a:accent5>
      <a:accent6>
        <a:srgbClr val="004760"/>
      </a:accent6>
      <a:hlink>
        <a:srgbClr val="376879"/>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2348</TotalTime>
  <Words>5828</Words>
  <Application>Microsoft Office PowerPoint</Application>
  <PresentationFormat>On-screen Show (4:3)</PresentationFormat>
  <Paragraphs>399</Paragraphs>
  <Slides>71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71</vt:i4>
      </vt:variant>
    </vt:vector>
  </HeadingPairs>
  <TitlesOfParts>
    <vt:vector size="78" baseType="lpstr">
      <vt:lpstr>Arial</vt:lpstr>
      <vt:lpstr>Calibri</vt:lpstr>
      <vt:lpstr>Gill Sans MT</vt:lpstr>
      <vt:lpstr>굴림</vt:lpstr>
      <vt:lpstr>Office Theme</vt:lpstr>
      <vt:lpstr>1_Office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Requirement 1</vt:lpstr>
      <vt:lpstr>What Is Inventing?</vt:lpstr>
      <vt:lpstr>The Role of Inventors and Inventions</vt:lpstr>
      <vt:lpstr>Requirement 1</vt:lpstr>
      <vt:lpstr>Henry Ford</vt:lpstr>
      <vt:lpstr>Cyrus McCormick</vt:lpstr>
      <vt:lpstr>Jack Kilby</vt:lpstr>
      <vt:lpstr>Wright Brothers</vt:lpstr>
      <vt:lpstr>Requirement 2</vt:lpstr>
      <vt:lpstr>Locating Inventors</vt:lpstr>
      <vt:lpstr>Requirement 2</vt:lpstr>
      <vt:lpstr>Reading About Inventors</vt:lpstr>
      <vt:lpstr>Requirement 3</vt:lpstr>
      <vt:lpstr>Intellectual Property</vt:lpstr>
      <vt:lpstr>United States Patent and Trademark Office</vt:lpstr>
      <vt:lpstr>Types of Intellectual Property</vt:lpstr>
      <vt:lpstr>Patent</vt:lpstr>
      <vt:lpstr>Trademarks</vt:lpstr>
      <vt:lpstr>Trademark</vt:lpstr>
      <vt:lpstr>Copyright</vt:lpstr>
      <vt:lpstr>Why Didn’t They Sing Happy Birthday at Chucky Cheese’s®?</vt:lpstr>
      <vt:lpstr>Trade Secrets</vt:lpstr>
      <vt:lpstr>Requirement 3</vt:lpstr>
      <vt:lpstr>Components of a Patent</vt:lpstr>
      <vt:lpstr>Front Page of a Patent</vt:lpstr>
      <vt:lpstr>Drawings of a Patent</vt:lpstr>
      <vt:lpstr>Specifications of a Patent</vt:lpstr>
      <vt:lpstr>Claims of a Patent</vt:lpstr>
      <vt:lpstr>Types of Patents</vt:lpstr>
      <vt:lpstr>Requirement 3</vt:lpstr>
      <vt:lpstr>Camping Item Patent</vt:lpstr>
      <vt:lpstr>Requirement 3</vt:lpstr>
      <vt:lpstr>What Is Patent Infringement?</vt:lpstr>
      <vt:lpstr>Requirement 4</vt:lpstr>
      <vt:lpstr>Nonpatented Inventions</vt:lpstr>
      <vt:lpstr>Nonpatented Inventions</vt:lpstr>
      <vt:lpstr>Nonpatented Inventions</vt:lpstr>
      <vt:lpstr>Nonpatented Inventions</vt:lpstr>
      <vt:lpstr>Requirement 5</vt:lpstr>
      <vt:lpstr>Camping Equipment Improvement</vt:lpstr>
      <vt:lpstr>Improvements for a Multitool</vt:lpstr>
      <vt:lpstr>Requirement 6</vt:lpstr>
      <vt:lpstr>Invention Notebook Format and Procedures</vt:lpstr>
      <vt:lpstr>Invention and Design Cycle</vt:lpstr>
      <vt:lpstr>Using the Invention and Design Cycle</vt:lpstr>
      <vt:lpstr>Requirement 7</vt:lpstr>
      <vt:lpstr>Building a Prototype</vt:lpstr>
      <vt:lpstr>Testing Your Prototype</vt:lpstr>
      <vt:lpstr>Requirement 8</vt:lpstr>
      <vt:lpstr>Robot Academy</vt:lpstr>
      <vt:lpstr>Requirement 8</vt:lpstr>
      <vt:lpstr>National Inventors Hall of Fame</vt:lpstr>
      <vt:lpstr>Henry Ford Museum</vt:lpstr>
      <vt:lpstr>Thomas Edison Birthplace Museum</vt:lpstr>
      <vt:lpstr>Toledo Museum of Art Glass Pavilion</vt:lpstr>
      <vt:lpstr>Imagination Station</vt:lpstr>
      <vt:lpstr>Wright Patterson Airforce Museum</vt:lpstr>
      <vt:lpstr>Requirement 9</vt:lpstr>
      <vt:lpstr>Diverse Skills, Education, Training, and Experience It Takes to Be an Inventor</vt:lpstr>
      <vt:lpstr>Diverse Skills, Education, Training, and Experience It Takes to Be an Inventor</vt:lpstr>
      <vt:lpstr>Career Fields that Utilize Inventiveness</vt:lpstr>
      <vt:lpstr>Career Fields that Utilize Inventiveness</vt:lpstr>
      <vt:lpstr>Career Fields that Utilize Inventiveness</vt:lpstr>
      <vt:lpstr>Career Fields that Utilize Inventiveness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Terry McKibben</cp:lastModifiedBy>
  <cp:revision>315</cp:revision>
  <dcterms:created xsi:type="dcterms:W3CDTF">2012-04-26T17:06:14Z</dcterms:created>
  <dcterms:modified xsi:type="dcterms:W3CDTF">2021-10-14T15:12:39Z</dcterms:modified>
</cp:coreProperties>
</file>